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9" r:id="rId1"/>
  </p:sldMasterIdLst>
  <p:notesMasterIdLst>
    <p:notesMasterId r:id="rId38"/>
  </p:notesMasterIdLst>
  <p:sldIdLst>
    <p:sldId id="257" r:id="rId2"/>
    <p:sldId id="258" r:id="rId3"/>
    <p:sldId id="293" r:id="rId4"/>
    <p:sldId id="289" r:id="rId5"/>
    <p:sldId id="291" r:id="rId6"/>
    <p:sldId id="295" r:id="rId7"/>
    <p:sldId id="266" r:id="rId8"/>
    <p:sldId id="272" r:id="rId9"/>
    <p:sldId id="267" r:id="rId10"/>
    <p:sldId id="268" r:id="rId11"/>
    <p:sldId id="269" r:id="rId12"/>
    <p:sldId id="270" r:id="rId13"/>
    <p:sldId id="275" r:id="rId14"/>
    <p:sldId id="276" r:id="rId15"/>
    <p:sldId id="277" r:id="rId16"/>
    <p:sldId id="283" r:id="rId17"/>
    <p:sldId id="284" r:id="rId18"/>
    <p:sldId id="296" r:id="rId19"/>
    <p:sldId id="297" r:id="rId20"/>
    <p:sldId id="281" r:id="rId21"/>
    <p:sldId id="282" r:id="rId22"/>
    <p:sldId id="299" r:id="rId23"/>
    <p:sldId id="298" r:id="rId24"/>
    <p:sldId id="279" r:id="rId25"/>
    <p:sldId id="304" r:id="rId26"/>
    <p:sldId id="305" r:id="rId27"/>
    <p:sldId id="307" r:id="rId28"/>
    <p:sldId id="306" r:id="rId29"/>
    <p:sldId id="308" r:id="rId30"/>
    <p:sldId id="309" r:id="rId31"/>
    <p:sldId id="310" r:id="rId32"/>
    <p:sldId id="311" r:id="rId33"/>
    <p:sldId id="312" r:id="rId34"/>
    <p:sldId id="313" r:id="rId35"/>
    <p:sldId id="314" r:id="rId36"/>
    <p:sldId id="315" r:id="rId37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DE9F7"/>
    <a:srgbClr val="000000"/>
    <a:srgbClr val="FFCC00"/>
    <a:srgbClr val="7F7F7F"/>
    <a:srgbClr val="A47D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9" autoAdjust="0"/>
    <p:restoredTop sz="94660" autoAdjust="0"/>
  </p:normalViewPr>
  <p:slideViewPr>
    <p:cSldViewPr>
      <p:cViewPr varScale="1">
        <p:scale>
          <a:sx n="71" d="100"/>
          <a:sy n="71" d="100"/>
        </p:scale>
        <p:origin x="-126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6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94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763885-B24D-4BBB-8E66-BEC7510CF26E}" type="datetimeFigureOut">
              <a:rPr lang="bg-BG" smtClean="0"/>
              <a:t>9.12.2014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34C6DF-8FDC-4887-8792-B5934FF953EA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88419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 flipH="1">
            <a:off x="-5" y="2057400"/>
            <a:ext cx="9144004" cy="4800602"/>
          </a:xfrm>
          <a:prstGeom prst="rect">
            <a:avLst/>
          </a:prstGeom>
          <a:solidFill>
            <a:srgbClr val="FFFF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223550"/>
            <a:ext cx="9143999" cy="1424650"/>
          </a:xfrm>
        </p:spPr>
        <p:txBody>
          <a:bodyPr anchor="b">
            <a:noAutofit/>
          </a:bodyPr>
          <a:lstStyle>
            <a:lvl1pPr algn="ctr">
              <a:defRPr lang="bg-BG" sz="4400" kern="1200" cap="small" baseline="0" dirty="0">
                <a:ln w="3175">
                  <a:noFill/>
                </a:ln>
                <a:solidFill>
                  <a:schemeClr val="bg1"/>
                </a:solidFill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" y="4641090"/>
            <a:ext cx="9143999" cy="1531110"/>
          </a:xfrm>
        </p:spPr>
        <p:txBody>
          <a:bodyPr>
            <a:normAutofit/>
          </a:bodyPr>
          <a:lstStyle>
            <a:lvl1pPr marL="0" indent="0" algn="ctr">
              <a:buNone/>
              <a:defRPr lang="bg-BG" sz="3200" b="0" kern="1200" dirty="0">
                <a:ln w="3175">
                  <a:noFill/>
                </a:ln>
                <a:solidFill>
                  <a:schemeClr val="bg1"/>
                </a:solidFill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33" name="Rectangle 32"/>
          <p:cNvSpPr/>
          <p:nvPr userDrawn="1"/>
        </p:nvSpPr>
        <p:spPr>
          <a:xfrm>
            <a:off x="0" y="2057400"/>
            <a:ext cx="9144000" cy="381000"/>
          </a:xfrm>
          <a:prstGeom prst="rect">
            <a:avLst/>
          </a:prstGeom>
          <a:solidFill>
            <a:schemeClr val="tx1">
              <a:lumMod val="8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buNone/>
            </a:pPr>
            <a:endParaRPr lang="bg-BG" sz="4400" cap="small" spc="-150" baseline="0">
              <a:ln w="3175">
                <a:noFill/>
              </a:ln>
              <a:solidFill>
                <a:schemeClr val="bg1"/>
              </a:solidFill>
              <a:effectLst>
                <a:outerShdw blurRad="127000" algn="ctr" rotWithShape="0">
                  <a:prstClr val="black">
                    <a:alpha val="40000"/>
                  </a:prstClr>
                </a:outerShdw>
              </a:effectLst>
              <a:latin typeface="Arial Black" panose="020B0A040201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71199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 flipH="1">
            <a:off x="-5" y="817168"/>
            <a:ext cx="9144004" cy="6040833"/>
          </a:xfrm>
          <a:prstGeom prst="rect">
            <a:avLst/>
          </a:prstGeom>
          <a:solidFill>
            <a:srgbClr val="FFFF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4" name="Rectangle 23"/>
          <p:cNvSpPr/>
          <p:nvPr userDrawn="1"/>
        </p:nvSpPr>
        <p:spPr>
          <a:xfrm>
            <a:off x="8037736" y="-2"/>
            <a:ext cx="79513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3" name="Content Placeholder 2"/>
          <p:cNvSpPr>
            <a:spLocks noGrp="1"/>
          </p:cNvSpPr>
          <p:nvPr>
            <p:ph idx="10"/>
          </p:nvPr>
        </p:nvSpPr>
        <p:spPr>
          <a:xfrm>
            <a:off x="457201" y="1676400"/>
            <a:ext cx="8229600" cy="5159477"/>
          </a:xfrm>
        </p:spPr>
        <p:txBody>
          <a:bodyPr/>
          <a:lstStyle>
            <a:lvl1pPr marL="0" indent="0" algn="ctr" defTabSz="914400" rtl="0" eaLnBrk="1" latinLnBrk="0" hangingPunct="1">
              <a:lnSpc>
                <a:spcPct val="200000"/>
              </a:lnSpc>
              <a:spcBef>
                <a:spcPct val="20000"/>
              </a:spcBef>
              <a:buFont typeface="Arial" panose="020B0604020202020204" pitchFamily="34" charset="0"/>
              <a:buNone/>
              <a:defRPr lang="en-US" sz="3200" b="1" kern="1200" spc="0" dirty="0" smtClean="0">
                <a:ln w="3175"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63500" algn="ctr" rotWithShape="0">
                    <a:schemeClr val="accent1">
                      <a:lumMod val="75000"/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  <a:lvl2pPr marL="0" indent="0" algn="ctr">
              <a:buNone/>
              <a:defRPr sz="3200" spc="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defRPr>
            </a:lvl2pPr>
            <a:lvl3pPr algn="ctr">
              <a:defRPr spc="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defRPr>
            </a:lvl3pPr>
            <a:lvl4pPr algn="ctr">
              <a:defRPr spc="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defRPr>
            </a:lvl4pPr>
            <a:lvl5pPr algn="ctr">
              <a:defRPr spc="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0" y="-78660"/>
            <a:ext cx="9143999" cy="969567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lang="en-US" sz="2400" b="1" kern="1200" cap="all" baseline="0" dirty="0" smtClean="0">
                <a:ln w="3175">
                  <a:noFill/>
                </a:ln>
                <a:solidFill>
                  <a:schemeClr val="tx1"/>
                </a:solidFill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5" y="817168"/>
            <a:ext cx="9144004" cy="817168"/>
          </a:xfrm>
          <a:solidFill>
            <a:schemeClr val="tx1">
              <a:lumMod val="85000"/>
            </a:schemeClr>
          </a:solidFill>
        </p:spPr>
        <p:txBody>
          <a:bodyPr anchor="ctr">
            <a:noAutofit/>
          </a:bodyPr>
          <a:lstStyle>
            <a:lvl1pPr algn="ctr">
              <a:defRPr lang="bg-BG" sz="4400" kern="1200" cap="small" spc="-150" baseline="0" dirty="0">
                <a:ln w="3175">
                  <a:noFill/>
                </a:ln>
                <a:solidFill>
                  <a:schemeClr val="bg1"/>
                </a:solidFill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>
          <a:xfrm>
            <a:off x="8762999" y="6492875"/>
            <a:ext cx="380999" cy="365125"/>
          </a:xfrm>
          <a:noFill/>
        </p:spPr>
        <p:txBody>
          <a:bodyPr/>
          <a:lstStyle>
            <a:lvl1pPr algn="l">
              <a:defRPr lang="bg-BG" sz="1800" kern="1200" cap="small" spc="-150" baseline="0" smtClean="0">
                <a:ln w="3175"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fld id="{C4C41D99-E5A6-499A-942F-6CC26490BF27}" type="slidenum">
              <a:rPr lang="bg-BG" smtClean="0"/>
              <a:pPr/>
              <a:t>‹#›</a:t>
            </a:fld>
            <a:endParaRPr lang="bg-BG" dirty="0"/>
          </a:p>
        </p:txBody>
      </p:sp>
      <p:pic>
        <p:nvPicPr>
          <p:cNvPr id="3074" name="Picture 2" descr="D:\Pavel\Papers\IMI BAN 2014\images\logo_scientix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6467129"/>
            <a:ext cx="685800" cy="390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35392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9592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D4383A-12E8-4CBE-B7EB-BA759886FD16}" type="datetimeFigureOut">
              <a:rPr lang="bg-BG" smtClean="0"/>
              <a:t>9.12.2014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41D99-E5A6-499A-942F-6CC26490BF27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891309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33" r:id="rId2"/>
    <p:sldLayoutId id="214748383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cubi(online)/ART-06.%20Bedroom.html" TargetMode="External"/><Relationship Id="rId3" Type="http://schemas.openxmlformats.org/officeDocument/2006/relationships/hyperlink" Target="http://127.0.0.1/axolotl/cubi/cubi.html" TargetMode="External"/><Relationship Id="rId7" Type="http://schemas.openxmlformats.org/officeDocument/2006/relationships/hyperlink" Target="cubi(online)/ART-05.%20Kitchen.html" TargetMode="External"/><Relationship Id="rId2" Type="http://schemas.openxmlformats.org/officeDocument/2006/relationships/hyperlink" Target="cubi(online)/ART-01.%20Mario%20Bros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cubi(online)/ART-04.%20House%203D.html" TargetMode="External"/><Relationship Id="rId5" Type="http://schemas.openxmlformats.org/officeDocument/2006/relationships/hyperlink" Target="cubi(online)/ART-03.%20House%202D.html" TargetMode="External"/><Relationship Id="rId4" Type="http://schemas.openxmlformats.org/officeDocument/2006/relationships/hyperlink" Target="cubi(online)/ART-02.%20Football%20field.html" TargetMode="Externa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cubi(online)/REC-06.%20Cube%20shapes.html" TargetMode="External"/><Relationship Id="rId3" Type="http://schemas.openxmlformats.org/officeDocument/2006/relationships/hyperlink" Target="http://127.0.0.1/axolotl/cubi/cubi.html" TargetMode="External"/><Relationship Id="rId7" Type="http://schemas.openxmlformats.org/officeDocument/2006/relationships/hyperlink" Target="cubi(online)/REC-05.%20Hide%20odds.html" TargetMode="External"/><Relationship Id="rId2" Type="http://schemas.openxmlformats.org/officeDocument/2006/relationships/hyperlink" Target="cubi(online)/REC-01.%20Labyrinth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cubi(online)/REC-04.%20Inequations.html" TargetMode="External"/><Relationship Id="rId5" Type="http://schemas.openxmlformats.org/officeDocument/2006/relationships/hyperlink" Target="cubi(online)/REC-03.%20Color%20equations.html" TargetMode="External"/><Relationship Id="rId4" Type="http://schemas.openxmlformats.org/officeDocument/2006/relationships/hyperlink" Target="cubi(online)/REC-02.%20Sudoku.html" TargetMode="Externa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cubi(online)/MAT-06.%20Flags.html" TargetMode="External"/><Relationship Id="rId3" Type="http://schemas.openxmlformats.org/officeDocument/2006/relationships/hyperlink" Target="http://127.0.0.1/axolotl/cubi/cubi.html" TargetMode="External"/><Relationship Id="rId7" Type="http://schemas.openxmlformats.org/officeDocument/2006/relationships/hyperlink" Target="cubi(online)/MAT-05.%20Cube%20from%20G.html" TargetMode="External"/><Relationship Id="rId2" Type="http://schemas.openxmlformats.org/officeDocument/2006/relationships/hyperlink" Target="cubi(online)/MAT-01.%20Multiplication%20table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cubi(online)/MAT-04.%20Is%2013x7%20101%20a.html" TargetMode="External"/><Relationship Id="rId11" Type="http://schemas.openxmlformats.org/officeDocument/2006/relationships/hyperlink" Target="cubi(online)/Flags.jpg" TargetMode="External"/><Relationship Id="rId5" Type="http://schemas.openxmlformats.org/officeDocument/2006/relationships/hyperlink" Target="cubi(online)/MAT-03.%20Calculate%20cost.html" TargetMode="External"/><Relationship Id="rId10" Type="http://schemas.openxmlformats.org/officeDocument/2006/relationships/hyperlink" Target="cubi(online)/MAT-04.%20Is%2013x7%20101%20b.html" TargetMode="External"/><Relationship Id="rId4" Type="http://schemas.openxmlformats.org/officeDocument/2006/relationships/hyperlink" Target="cubi(online)/MAT-02.%20Printer%203D%20Easy.html" TargetMode="External"/><Relationship Id="rId9" Type="http://schemas.openxmlformats.org/officeDocument/2006/relationships/hyperlink" Target="cubi(online)/MAT-02.%20Printer%203D%20Hard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ОБРАЗОВАТЕЛНИЯТ СОФТУЕР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bg-BG" sz="2400" dirty="0" smtClean="0"/>
              <a:t>СЛИВИ ЗА СМЕТ … ИЛИ ФУНКЦИОНАЛНОСТ</a:t>
            </a:r>
            <a:br>
              <a:rPr lang="bg-BG" sz="2400" dirty="0" smtClean="0"/>
            </a:br>
            <a:r>
              <a:rPr lang="bg-BG" sz="2400" dirty="0" smtClean="0"/>
              <a:t>ЗА ПРИЛОЖИМОСТ</a:t>
            </a:r>
            <a:endParaRPr lang="bg-BG" sz="240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4294967295"/>
          </p:nvPr>
        </p:nvSpPr>
        <p:spPr>
          <a:xfrm>
            <a:off x="0" y="473075"/>
            <a:ext cx="9144000" cy="595312"/>
          </a:xfrm>
        </p:spPr>
        <p:txBody>
          <a:bodyPr>
            <a:noAutofit/>
          </a:bodyPr>
          <a:lstStyle/>
          <a:p>
            <a:pPr marL="0" indent="0" algn="ctr">
              <a:spcBef>
                <a:spcPct val="0"/>
              </a:spcBef>
              <a:buNone/>
            </a:pPr>
            <a:r>
              <a:rPr lang="en-US" sz="4400" dirty="0">
                <a:ln w="3175">
                  <a:noFill/>
                </a:ln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EDUCATIONAL SOFTWARE</a:t>
            </a:r>
            <a:endParaRPr lang="bg-BG" sz="4400" dirty="0">
              <a:ln w="3175">
                <a:noFill/>
              </a:ln>
              <a:effectLst>
                <a:outerShdw blurRad="127000" algn="ctr" rotWithShape="0">
                  <a:prstClr val="black">
                    <a:alpha val="40000"/>
                  </a:prstClr>
                </a:outerShdw>
              </a:effectLst>
              <a:latin typeface="Arial Black" panose="020B0A040201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4294967295"/>
          </p:nvPr>
        </p:nvSpPr>
        <p:spPr>
          <a:xfrm>
            <a:off x="0" y="1158875"/>
            <a:ext cx="9144000" cy="59372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400" dirty="0" smtClean="0">
                <a:ln w="3175">
                  <a:noFill/>
                </a:ln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TRADING FUNCTIONALITY </a:t>
            </a:r>
            <a:r>
              <a:rPr lang="en-US" sz="2400" dirty="0">
                <a:ln w="3175">
                  <a:noFill/>
                </a:ln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FOR APPLICABILITY</a:t>
            </a:r>
            <a:endParaRPr lang="bg-BG" sz="2400" dirty="0">
              <a:ln w="3175">
                <a:noFill/>
              </a:ln>
              <a:effectLst>
                <a:outerShdw blurRad="127000" algn="ctr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 flipH="1">
            <a:off x="7266827" y="1225595"/>
            <a:ext cx="1823255" cy="5435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914400" rtl="0" eaLnBrk="1" latinLnBrk="0" hangingPunct="1">
              <a:lnSpc>
                <a:spcPts val="6000"/>
              </a:lnSpc>
              <a:spcBef>
                <a:spcPct val="0"/>
              </a:spcBef>
              <a:buNone/>
              <a:defRPr sz="6000" b="1" kern="1200">
                <a:solidFill>
                  <a:sysClr val="windowText" lastClr="000000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400" b="0" dirty="0" smtClean="0">
                <a:ln w="3175"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2014-12-07</a:t>
            </a:r>
            <a:endParaRPr lang="bg-BG" sz="1400" b="0" dirty="0">
              <a:ln w="3175"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pic>
        <p:nvPicPr>
          <p:cNvPr id="2051" name="Picture 3" descr="D:\Pavel\Papers\IMI BAN 2014\images\logo_imi_ban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5768"/>
            <a:ext cx="10668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7326967" y="5788400"/>
            <a:ext cx="1841636" cy="1069600"/>
            <a:chOff x="7326967" y="2045635"/>
            <a:chExt cx="1841636" cy="1069600"/>
          </a:xfrm>
        </p:grpSpPr>
        <p:pic>
          <p:nvPicPr>
            <p:cNvPr id="2052" name="Picture 4" descr="D:\Pavel\Papers\IMI BAN 2014\images\logo_scientix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26967" y="2045635"/>
              <a:ext cx="1838325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3" name="Picture 5" descr="D:\Pavel\Papers\IMI BAN 2014\images\logo_scientix_sub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7958928" y="2822756"/>
              <a:ext cx="1209675" cy="2924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65141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err="1" smtClean="0"/>
              <a:t>CUBIX</a:t>
            </a:r>
            <a:r>
              <a:rPr lang="en-US" dirty="0" smtClean="0"/>
              <a:t> EDITOR</a:t>
            </a:r>
            <a:endParaRPr lang="bg-BG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В СВЕТА НА КУБЧЕТАТА</a:t>
            </a:r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4C41D99-E5A6-499A-942F-6CC26490BF27}" type="slidenum">
              <a:rPr lang="bg-BG" smtClean="0"/>
              <a:pPr/>
              <a:t>10</a:t>
            </a:fld>
            <a:endParaRPr lang="bg-BG" dirty="0"/>
          </a:p>
        </p:txBody>
      </p:sp>
      <p:pic>
        <p:nvPicPr>
          <p:cNvPr id="8" name="Picture 2" descr="C:\Documents and Settings\Jenny Sendova\Desktop\DALEST_Spring\Boys_ope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16882" y="1942080"/>
            <a:ext cx="3657600" cy="2743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jenny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3028" y="4941887"/>
            <a:ext cx="1568450" cy="138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" descr="jenny0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5028" y="4941887"/>
            <a:ext cx="1524000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7" descr="jenny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7028" y="4941887"/>
            <a:ext cx="1524000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9" descr="jenny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9028" y="4941887"/>
            <a:ext cx="1524000" cy="138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0" descr="jenny1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828" y="4941887"/>
            <a:ext cx="1636713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 descr="reactions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9971" y="1942080"/>
            <a:ext cx="3657600" cy="2743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180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bg-BG" dirty="0" smtClean="0"/>
              <a:t>След години използване</a:t>
            </a:r>
          </a:p>
          <a:p>
            <a:pPr lvl="1"/>
            <a:r>
              <a:rPr lang="bg-BG" dirty="0" smtClean="0"/>
              <a:t>Достигнати са функционалните граници</a:t>
            </a:r>
          </a:p>
          <a:p>
            <a:pPr lvl="1"/>
            <a:r>
              <a:rPr lang="bg-BG" dirty="0" smtClean="0"/>
              <a:t>Достатъчно пълен списък с предложения за нови възможности на софтуера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Users’ requirements</a:t>
            </a:r>
            <a:endParaRPr lang="bg-BG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Желанията на потребителите</a:t>
            </a:r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4C41D99-E5A6-499A-942F-6CC26490BF27}" type="slidenum">
              <a:rPr lang="bg-BG" smtClean="0"/>
              <a:pPr/>
              <a:t>11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7330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bg-BG" dirty="0" smtClean="0"/>
              <a:t>Внимание!!!</a:t>
            </a:r>
          </a:p>
          <a:p>
            <a:pPr lvl="1"/>
            <a:r>
              <a:rPr lang="bg-BG" dirty="0" smtClean="0"/>
              <a:t>Технологично всички желания са изпълними, но дали това е най-доброто решение?</a:t>
            </a:r>
            <a:endParaRPr lang="en-US" dirty="0" smtClean="0"/>
          </a:p>
          <a:p>
            <a:r>
              <a:rPr lang="bg-BG" dirty="0"/>
              <a:t>Наблюдения</a:t>
            </a:r>
          </a:p>
          <a:p>
            <a:pPr lvl="1"/>
            <a:r>
              <a:rPr lang="bg-BG" dirty="0"/>
              <a:t>Функционалната </a:t>
            </a:r>
            <a:r>
              <a:rPr lang="bg-BG" dirty="0" err="1"/>
              <a:t>презадоволеност</a:t>
            </a:r>
            <a:r>
              <a:rPr lang="bg-BG" dirty="0"/>
              <a:t> ка</a:t>
            </a:r>
            <a:r>
              <a:rPr lang="bg-BG" b="1" dirty="0">
                <a:solidFill>
                  <a:srgbClr val="FF0000"/>
                </a:solidFill>
              </a:rPr>
              <a:t>н</a:t>
            </a:r>
            <a:r>
              <a:rPr lang="bg-BG" dirty="0"/>
              <a:t>ализира вместо да ка</a:t>
            </a:r>
            <a:r>
              <a:rPr lang="bg-BG" b="1" dirty="0">
                <a:solidFill>
                  <a:srgbClr val="FF0000"/>
                </a:solidFill>
              </a:rPr>
              <a:t>т</a:t>
            </a:r>
            <a:r>
              <a:rPr lang="bg-BG" dirty="0"/>
              <a:t>ализира въображението и изследователския </a:t>
            </a:r>
            <a:r>
              <a:rPr lang="bg-BG" dirty="0" smtClean="0"/>
              <a:t>подход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DANGER: SLIPPING up INTO </a:t>
            </a:r>
            <a:r>
              <a:rPr lang="en-US" dirty="0" err="1" smtClean="0"/>
              <a:t>OVERFUNCTIONALITY</a:t>
            </a:r>
            <a:endParaRPr lang="bg-BG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Най-голямата опасност</a:t>
            </a:r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4C41D99-E5A6-499A-942F-6CC26490BF27}" type="slidenum">
              <a:rPr lang="bg-BG" smtClean="0"/>
              <a:pPr/>
              <a:t>12</a:t>
            </a:fld>
            <a:endParaRPr lang="bg-BG" dirty="0"/>
          </a:p>
        </p:txBody>
      </p:sp>
      <p:pic>
        <p:nvPicPr>
          <p:cNvPr id="6" name="Picture 2" descr="D:\Pavel\Papers\IMI BAN 2014\Imagin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106" y="2628900"/>
            <a:ext cx="8458200" cy="422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3930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III. </a:t>
            </a:r>
            <a:r>
              <a:rPr lang="bg-BG" dirty="0" smtClean="0"/>
              <a:t>ЕКСПЕРИМЕНТИ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ПИЛОТНИ ТЕСТОВИ ИЗПИТАНИЯ</a:t>
            </a:r>
            <a:br>
              <a:rPr lang="bg-BG" dirty="0" smtClean="0"/>
            </a:br>
            <a:r>
              <a:rPr lang="bg-BG" dirty="0" smtClean="0"/>
              <a:t>С БЕЗКРАЙНИ ПОТРЕБИТЕЛИ</a:t>
            </a:r>
            <a:endParaRPr lang="bg-BG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4294967295"/>
          </p:nvPr>
        </p:nvSpPr>
        <p:spPr>
          <a:xfrm>
            <a:off x="0" y="304800"/>
            <a:ext cx="9144000" cy="595313"/>
          </a:xfrm>
        </p:spPr>
        <p:txBody>
          <a:bodyPr>
            <a:noAutofit/>
          </a:bodyPr>
          <a:lstStyle/>
          <a:p>
            <a:pPr marL="0" indent="0" algn="ctr">
              <a:spcBef>
                <a:spcPct val="0"/>
              </a:spcBef>
              <a:buNone/>
            </a:pPr>
            <a:r>
              <a:rPr lang="en-US" sz="4400" dirty="0" smtClean="0">
                <a:ln w="3175">
                  <a:noFill/>
                </a:ln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</a:t>
            </a:r>
            <a:r>
              <a:rPr lang="en-US" sz="4400" dirty="0">
                <a:ln w="3175">
                  <a:noFill/>
                </a:ln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</a:t>
            </a:r>
            <a:r>
              <a:rPr lang="en-US" sz="4400" dirty="0" smtClean="0">
                <a:ln w="3175">
                  <a:noFill/>
                </a:ln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I. EXPERIMENTS</a:t>
            </a:r>
            <a:endParaRPr lang="bg-BG" sz="4400" dirty="0">
              <a:ln w="3175">
                <a:noFill/>
              </a:ln>
              <a:effectLst>
                <a:outerShdw blurRad="127000" algn="ctr" rotWithShape="0">
                  <a:prstClr val="black">
                    <a:alpha val="40000"/>
                  </a:prstClr>
                </a:outerShdw>
              </a:effectLst>
              <a:latin typeface="Arial Black" panose="020B0A040201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4294967295"/>
          </p:nvPr>
        </p:nvSpPr>
        <p:spPr>
          <a:xfrm>
            <a:off x="0" y="990600"/>
            <a:ext cx="9144000" cy="59372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400" dirty="0" smtClean="0">
                <a:ln w="3175">
                  <a:noFill/>
                </a:ln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SOFTWARE TESTING WITH ENDLESS USERS</a:t>
            </a:r>
            <a:endParaRPr lang="bg-BG" sz="2400" dirty="0">
              <a:ln w="3175">
                <a:noFill/>
              </a:ln>
              <a:effectLst>
                <a:outerShdw blurRad="127000" algn="ctr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749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Цели</a:t>
            </a:r>
          </a:p>
          <a:p>
            <a:pPr lvl="1"/>
            <a:r>
              <a:rPr lang="bg-BG" dirty="0" smtClean="0"/>
              <a:t>Дали работи на техните устройства</a:t>
            </a:r>
          </a:p>
          <a:p>
            <a:pPr lvl="1"/>
            <a:r>
              <a:rPr lang="bg-BG" dirty="0" smtClean="0"/>
              <a:t>Дали работи правилно</a:t>
            </a:r>
          </a:p>
          <a:p>
            <a:r>
              <a:rPr lang="bg-BG" dirty="0" smtClean="0"/>
              <a:t>Тестови групи</a:t>
            </a:r>
          </a:p>
          <a:p>
            <a:pPr lvl="1"/>
            <a:r>
              <a:rPr lang="bg-BG" dirty="0" smtClean="0"/>
              <a:t>Специалност „Компютърни науки“</a:t>
            </a:r>
          </a:p>
          <a:p>
            <a:pPr lvl="1"/>
            <a:r>
              <a:rPr lang="bg-BG" dirty="0" smtClean="0"/>
              <a:t>Направление „Ядро на компютърните науки“</a:t>
            </a:r>
          </a:p>
          <a:p>
            <a:endParaRPr lang="bg-BG" dirty="0" smtClean="0"/>
          </a:p>
          <a:p>
            <a:pPr lvl="1"/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PILOTS WITH UNDERGRADUATES</a:t>
            </a:r>
            <a:endParaRPr lang="bg-BG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Тестване с бакалаври</a:t>
            </a:r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4C41D99-E5A6-499A-942F-6CC26490BF27}" type="slidenum">
              <a:rPr lang="bg-BG" smtClean="0"/>
              <a:pPr/>
              <a:t>14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88083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>
          <a:xfrm>
            <a:off x="0" y="1676400"/>
            <a:ext cx="9144000" cy="5159477"/>
          </a:xfrm>
        </p:spPr>
        <p:txBody>
          <a:bodyPr/>
          <a:lstStyle/>
          <a:p>
            <a:r>
              <a:rPr lang="bg-BG" dirty="0" smtClean="0"/>
              <a:t>Над 100 теста (и модела)</a:t>
            </a:r>
          </a:p>
          <a:p>
            <a:pPr lvl="1"/>
            <a:r>
              <a:rPr lang="bg-BG" dirty="0" smtClean="0"/>
              <a:t>4 типа устройства на </a:t>
            </a:r>
            <a:r>
              <a:rPr lang="en-US" dirty="0" smtClean="0"/>
              <a:t>18 </a:t>
            </a:r>
            <a:r>
              <a:rPr lang="bg-BG" dirty="0" smtClean="0"/>
              <a:t>платформи</a:t>
            </a:r>
            <a:r>
              <a:rPr lang="en-US" dirty="0" smtClean="0"/>
              <a:t> </a:t>
            </a:r>
            <a:r>
              <a:rPr lang="bg-BG" dirty="0" smtClean="0"/>
              <a:t>в 6 браузера</a:t>
            </a:r>
          </a:p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Навсякъде тръгва с изключение на 3 места</a:t>
            </a:r>
            <a:br>
              <a:rPr lang="bg-BG" dirty="0" smtClean="0"/>
            </a:br>
            <a:r>
              <a:rPr lang="bg-BG" dirty="0" smtClean="0"/>
              <a:t>(там не се поддържа </a:t>
            </a:r>
            <a:r>
              <a:rPr lang="en-US" dirty="0" err="1" smtClean="0"/>
              <a:t>WebGL</a:t>
            </a:r>
            <a:r>
              <a:rPr lang="en-US" dirty="0" smtClean="0"/>
              <a:t>)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err="1" smtClean="0"/>
              <a:t>Result</a:t>
            </a:r>
            <a:r>
              <a:rPr lang="en-US" dirty="0" err="1"/>
              <a:t>S</a:t>
            </a:r>
            <a:r>
              <a:rPr lang="en-US" dirty="0" smtClean="0"/>
              <a:t>: WORKS on various platforms</a:t>
            </a:r>
            <a:endParaRPr lang="bg-BG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Резултати</a:t>
            </a:r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4C41D99-E5A6-499A-942F-6CC26490BF27}" type="slidenum">
              <a:rPr lang="bg-BG" smtClean="0"/>
              <a:pPr/>
              <a:t>15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7237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Цели</a:t>
            </a:r>
          </a:p>
          <a:p>
            <a:pPr lvl="1"/>
            <a:r>
              <a:rPr lang="bg-BG" dirty="0" smtClean="0"/>
              <a:t>Използваемост при създаване на образователни сценарии</a:t>
            </a:r>
          </a:p>
          <a:p>
            <a:r>
              <a:rPr lang="bg-BG" dirty="0" smtClean="0"/>
              <a:t>Тестова група</a:t>
            </a:r>
          </a:p>
          <a:p>
            <a:pPr lvl="1"/>
            <a:r>
              <a:rPr lang="bg-BG" dirty="0"/>
              <a:t>М</a:t>
            </a:r>
            <a:r>
              <a:rPr lang="bg-BG" dirty="0" smtClean="0"/>
              <a:t>агистърска програма „</a:t>
            </a:r>
            <a:r>
              <a:rPr lang="ru-RU" dirty="0"/>
              <a:t>Технологии в </a:t>
            </a:r>
            <a:r>
              <a:rPr lang="ru-RU" dirty="0" err="1" smtClean="0"/>
              <a:t>обучението</a:t>
            </a:r>
            <a:r>
              <a:rPr lang="ru-RU" dirty="0" smtClean="0"/>
              <a:t> </a:t>
            </a:r>
            <a:r>
              <a:rPr lang="ru-RU" dirty="0"/>
              <a:t>по математика и </a:t>
            </a:r>
            <a:r>
              <a:rPr lang="ru-RU" dirty="0" smtClean="0"/>
              <a:t>информатика</a:t>
            </a:r>
            <a:r>
              <a:rPr lang="en-US" dirty="0" smtClean="0"/>
              <a:t>”</a:t>
            </a:r>
            <a:r>
              <a:rPr lang="bg-BG" dirty="0" smtClean="0"/>
              <a:t> (ТОМИ)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PILOTS WITH GRADUATES</a:t>
            </a:r>
            <a:endParaRPr lang="bg-BG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Тестване с</a:t>
            </a:r>
            <a:r>
              <a:rPr lang="en-US" dirty="0" smtClean="0"/>
              <a:t> </a:t>
            </a:r>
            <a:r>
              <a:rPr lang="bg-BG" dirty="0" smtClean="0"/>
              <a:t>магистри</a:t>
            </a:r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4C41D99-E5A6-499A-942F-6CC26490BF27}" type="slidenum">
              <a:rPr lang="bg-BG" smtClean="0"/>
              <a:pPr/>
              <a:t>16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46155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Създадени са три модула</a:t>
            </a:r>
            <a:r>
              <a:rPr lang="en-US" dirty="0" smtClean="0"/>
              <a:t>:</a:t>
            </a:r>
          </a:p>
          <a:p>
            <a:pPr lvl="1"/>
            <a:endParaRPr lang="en-US" dirty="0"/>
          </a:p>
          <a:p>
            <a:pPr lvl="1"/>
            <a:r>
              <a:rPr lang="bg-BG" dirty="0" smtClean="0"/>
              <a:t>„Моят дом“</a:t>
            </a:r>
          </a:p>
          <a:p>
            <a:pPr lvl="1"/>
            <a:r>
              <a:rPr lang="bg-BG" dirty="0" smtClean="0"/>
              <a:t>„За малките ученици“</a:t>
            </a:r>
          </a:p>
          <a:p>
            <a:pPr lvl="1"/>
            <a:r>
              <a:rPr lang="bg-BG" dirty="0" smtClean="0"/>
              <a:t>„Да пишем с кубчета“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err="1" smtClean="0"/>
              <a:t>Result</a:t>
            </a:r>
            <a:r>
              <a:rPr lang="en-US" dirty="0" err="1"/>
              <a:t>S</a:t>
            </a:r>
            <a:r>
              <a:rPr lang="en-US" dirty="0" smtClean="0"/>
              <a:t>: educational MODULES based on </a:t>
            </a:r>
            <a:r>
              <a:rPr lang="en-US" dirty="0" err="1" smtClean="0"/>
              <a:t>cubi</a:t>
            </a:r>
            <a:endParaRPr lang="bg-BG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Резултати</a:t>
            </a:r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4C41D99-E5A6-499A-942F-6CC26490BF27}" type="slidenum">
              <a:rPr lang="bg-BG" smtClean="0"/>
              <a:pPr/>
              <a:t>17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51663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Цели</a:t>
            </a:r>
          </a:p>
          <a:p>
            <a:pPr lvl="1"/>
            <a:r>
              <a:rPr lang="bg-BG" dirty="0" smtClean="0"/>
              <a:t>Прилагане на сценариите и модулите</a:t>
            </a:r>
            <a:endParaRPr lang="en-US" dirty="0" smtClean="0"/>
          </a:p>
          <a:p>
            <a:pPr lvl="1"/>
            <a:r>
              <a:rPr lang="bg-BG" dirty="0" smtClean="0"/>
              <a:t>Улавяне отношението на учениците към учебния материал</a:t>
            </a:r>
          </a:p>
          <a:p>
            <a:r>
              <a:rPr lang="bg-BG" dirty="0" smtClean="0"/>
              <a:t>Тестова група</a:t>
            </a:r>
          </a:p>
          <a:p>
            <a:pPr lvl="1"/>
            <a:r>
              <a:rPr lang="bg-BG" dirty="0" smtClean="0"/>
              <a:t>82 ученици от 3</a:t>
            </a:r>
            <a:r>
              <a:rPr lang="bg-BG" baseline="30000" dirty="0" smtClean="0"/>
              <a:t>ти</a:t>
            </a:r>
            <a:r>
              <a:rPr lang="bg-BG" dirty="0" smtClean="0"/>
              <a:t> до 10</a:t>
            </a:r>
            <a:r>
              <a:rPr lang="bg-BG" baseline="30000" dirty="0" smtClean="0"/>
              <a:t>ти</a:t>
            </a:r>
            <a:r>
              <a:rPr lang="bg-BG" dirty="0" smtClean="0"/>
              <a:t> клас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PILOTS WITH TEACHERS</a:t>
            </a:r>
            <a:endParaRPr lang="bg-BG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Тестване с</a:t>
            </a:r>
            <a:r>
              <a:rPr lang="en-US" dirty="0" smtClean="0"/>
              <a:t> </a:t>
            </a:r>
            <a:r>
              <a:rPr lang="bg-BG" dirty="0" smtClean="0"/>
              <a:t>учители</a:t>
            </a:r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4C41D99-E5A6-499A-942F-6CC26490BF27}" type="slidenum">
              <a:rPr lang="bg-BG" smtClean="0"/>
              <a:pPr/>
              <a:t>18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4067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/>
        <p:txBody>
          <a:bodyPr>
            <a:normAutofit lnSpcReduction="10000"/>
          </a:bodyPr>
          <a:lstStyle/>
          <a:p>
            <a:r>
              <a:rPr lang="bg-BG" dirty="0" smtClean="0"/>
              <a:t>Успешно провеждане</a:t>
            </a:r>
          </a:p>
          <a:p>
            <a:pPr lvl="1"/>
            <a:r>
              <a:rPr lang="bg-BG" dirty="0" smtClean="0"/>
              <a:t>Резултатите са представени в проект към курса „Компютърна </a:t>
            </a:r>
            <a:r>
              <a:rPr lang="bg-BG" dirty="0"/>
              <a:t>графика в обучението</a:t>
            </a:r>
            <a:r>
              <a:rPr lang="bg-BG" dirty="0" smtClean="0"/>
              <a:t>“</a:t>
            </a:r>
          </a:p>
          <a:p>
            <a:r>
              <a:rPr lang="bg-BG" dirty="0"/>
              <a:t>Цитат</a:t>
            </a:r>
          </a:p>
          <a:p>
            <a:pPr lvl="1"/>
            <a:r>
              <a:rPr lang="bg-BG" dirty="0"/>
              <a:t>„Бяха изключително развълнувани. Зароди се желание за решаване на още и още задачи. А това е може би най-големият проблем  в часовете по математика.“</a:t>
            </a:r>
          </a:p>
          <a:p>
            <a:pPr lvl="1"/>
            <a:endParaRPr lang="bg-BG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err="1" smtClean="0"/>
              <a:t>Result</a:t>
            </a:r>
            <a:r>
              <a:rPr lang="en-US" dirty="0" err="1"/>
              <a:t>S</a:t>
            </a:r>
            <a:r>
              <a:rPr lang="en-US" dirty="0" smtClean="0"/>
              <a:t>: educationally useful for </a:t>
            </a:r>
            <a:endParaRPr lang="bg-BG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Резултати</a:t>
            </a:r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4C41D99-E5A6-499A-942F-6CC26490BF27}" type="slidenum">
              <a:rPr lang="bg-BG" smtClean="0"/>
              <a:pPr/>
              <a:t>19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9730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bg-BG" dirty="0" smtClean="0"/>
              <a:t>Основна идея</a:t>
            </a:r>
            <a:endParaRPr lang="bg-BG" dirty="0"/>
          </a:p>
          <a:p>
            <a:pPr lvl="1"/>
            <a:r>
              <a:rPr lang="bg-BG" dirty="0" smtClean="0"/>
              <a:t>Повече приложимост чрез по-малко функции</a:t>
            </a:r>
          </a:p>
          <a:p>
            <a:r>
              <a:rPr lang="bg-BG" dirty="0" smtClean="0"/>
              <a:t>Следствие</a:t>
            </a:r>
          </a:p>
          <a:p>
            <a:pPr lvl="1"/>
            <a:r>
              <a:rPr lang="bg-BG" dirty="0" err="1" smtClean="0"/>
              <a:t>Безотпадъчна</a:t>
            </a:r>
            <a:r>
              <a:rPr lang="bg-BG" dirty="0" smtClean="0"/>
              <a:t> технология при създаването и използването на софтуер в образованието</a:t>
            </a:r>
            <a:endParaRPr lang="bg-BG" dirty="0"/>
          </a:p>
        </p:txBody>
      </p:sp>
      <p:sp>
        <p:nvSpPr>
          <p:cNvPr id="4" name="Text Placeholder 3"/>
          <p:cNvSpPr>
            <a:spLocks noGrp="1"/>
          </p:cNvSpPr>
          <p:nvPr>
            <p:ph type="subTitle" idx="3"/>
          </p:nvPr>
        </p:nvSpPr>
        <p:spPr/>
        <p:txBody>
          <a:bodyPr/>
          <a:lstStyle/>
          <a:p>
            <a:r>
              <a:rPr lang="en-US" dirty="0" smtClean="0"/>
              <a:t>trading functionality for applicability</a:t>
            </a:r>
            <a:endParaRPr lang="bg-BG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В това представяне</a:t>
            </a:r>
            <a:endParaRPr lang="bg-BG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4C41D99-E5A6-499A-942F-6CC26490BF27}" type="slidenum">
              <a:rPr lang="bg-BG" smtClean="0"/>
              <a:pPr/>
              <a:t>2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36565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Цели</a:t>
            </a:r>
          </a:p>
          <a:p>
            <a:pPr lvl="1"/>
            <a:r>
              <a:rPr lang="bg-BG" dirty="0" smtClean="0"/>
              <a:t>Дали е достатъчно интуитивен</a:t>
            </a:r>
          </a:p>
          <a:p>
            <a:pPr lvl="1"/>
            <a:r>
              <a:rPr lang="bg-BG" dirty="0" smtClean="0"/>
              <a:t>Дали помага на изобретателността</a:t>
            </a:r>
          </a:p>
          <a:p>
            <a:r>
              <a:rPr lang="bg-BG" dirty="0" smtClean="0"/>
              <a:t>Тестови групи</a:t>
            </a:r>
          </a:p>
          <a:p>
            <a:pPr lvl="1"/>
            <a:r>
              <a:rPr lang="bg-BG" dirty="0" smtClean="0"/>
              <a:t>Ученици от 3</a:t>
            </a:r>
            <a:r>
              <a:rPr lang="bg-BG" baseline="30000" dirty="0" smtClean="0"/>
              <a:t>ти</a:t>
            </a:r>
            <a:r>
              <a:rPr lang="bg-BG" dirty="0" smtClean="0"/>
              <a:t> до 10</a:t>
            </a:r>
            <a:r>
              <a:rPr lang="bg-BG" baseline="30000" dirty="0" smtClean="0"/>
              <a:t>ти</a:t>
            </a:r>
            <a:r>
              <a:rPr lang="bg-BG" dirty="0" smtClean="0"/>
              <a:t> клас</a:t>
            </a:r>
            <a:br>
              <a:rPr lang="bg-BG" dirty="0" smtClean="0"/>
            </a:br>
            <a:r>
              <a:rPr lang="bg-BG" dirty="0" smtClean="0"/>
              <a:t>в </a:t>
            </a:r>
            <a:r>
              <a:rPr lang="bg-BG" dirty="0" err="1" smtClean="0"/>
              <a:t>БСОУ</a:t>
            </a:r>
            <a:r>
              <a:rPr lang="bg-BG" dirty="0" smtClean="0"/>
              <a:t> „Д-р Петър Берон“, Прага</a:t>
            </a:r>
          </a:p>
          <a:p>
            <a:endParaRPr lang="bg-BG" dirty="0" smtClean="0"/>
          </a:p>
          <a:p>
            <a:pPr lvl="1"/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PILOT</a:t>
            </a:r>
            <a:r>
              <a:rPr lang="en-US" dirty="0"/>
              <a:t>S</a:t>
            </a:r>
            <a:r>
              <a:rPr lang="en-US" dirty="0" smtClean="0"/>
              <a:t> WITH </a:t>
            </a:r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– 10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US" dirty="0" smtClean="0"/>
              <a:t>grade STUDENTS</a:t>
            </a:r>
            <a:endParaRPr lang="bg-BG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Тестване с</a:t>
            </a:r>
            <a:r>
              <a:rPr lang="en-US" dirty="0" smtClean="0"/>
              <a:t> </a:t>
            </a:r>
            <a:r>
              <a:rPr lang="bg-BG" dirty="0" smtClean="0"/>
              <a:t>ученици</a:t>
            </a:r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4C41D99-E5A6-499A-942F-6CC26490BF27}" type="slidenum">
              <a:rPr lang="bg-BG" smtClean="0"/>
              <a:pPr/>
              <a:t>20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2107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>
          <a:xfrm>
            <a:off x="0" y="1676400"/>
            <a:ext cx="9144000" cy="5159477"/>
          </a:xfrm>
        </p:spPr>
        <p:txBody>
          <a:bodyPr>
            <a:normAutofit fontScale="92500"/>
          </a:bodyPr>
          <a:lstStyle/>
          <a:p>
            <a:r>
              <a:rPr lang="bg-BG" dirty="0" smtClean="0"/>
              <a:t>Приложимост за всички възрасти</a:t>
            </a:r>
          </a:p>
          <a:p>
            <a:pPr lvl="1"/>
            <a:r>
              <a:rPr lang="bg-BG" dirty="0" smtClean="0"/>
              <a:t>При по-малките е като игра с елементи на изследване, а при по-големите е изследване с елементи на игра</a:t>
            </a:r>
          </a:p>
          <a:p>
            <a:r>
              <a:rPr lang="bg-BG" dirty="0" smtClean="0"/>
              <a:t>Цитат</a:t>
            </a:r>
          </a:p>
          <a:p>
            <a:pPr lvl="1"/>
            <a:r>
              <a:rPr lang="bg-BG" dirty="0" smtClean="0"/>
              <a:t>„</a:t>
            </a:r>
            <a:r>
              <a:rPr lang="ru-RU" dirty="0" err="1" smtClean="0"/>
              <a:t>Това</a:t>
            </a:r>
            <a:r>
              <a:rPr lang="ru-RU" dirty="0" smtClean="0"/>
              <a:t> </a:t>
            </a:r>
            <a:r>
              <a:rPr lang="ru-RU" dirty="0"/>
              <a:t>породи желание </a:t>
            </a:r>
            <a:r>
              <a:rPr lang="ru-RU" dirty="0" smtClean="0"/>
              <a:t>… </a:t>
            </a:r>
            <a:r>
              <a:rPr lang="ru-RU" dirty="0"/>
              <a:t>те сами </a:t>
            </a:r>
            <a:r>
              <a:rPr lang="ru-RU" dirty="0" err="1"/>
              <a:t>изявиха</a:t>
            </a:r>
            <a:r>
              <a:rPr lang="ru-RU" dirty="0"/>
              <a:t> желание да </a:t>
            </a:r>
            <a:r>
              <a:rPr lang="ru-RU" dirty="0" err="1"/>
              <a:t>опитат</a:t>
            </a:r>
            <a:r>
              <a:rPr lang="ru-RU" dirty="0"/>
              <a:t>. </a:t>
            </a:r>
            <a:r>
              <a:rPr lang="ru-RU" dirty="0" smtClean="0"/>
              <a:t>След известно </a:t>
            </a:r>
            <a:r>
              <a:rPr lang="ru-RU" dirty="0" err="1" smtClean="0"/>
              <a:t>време</a:t>
            </a:r>
            <a:r>
              <a:rPr lang="ru-RU" dirty="0" smtClean="0"/>
              <a:t> </a:t>
            </a:r>
            <a:r>
              <a:rPr lang="ru-RU" dirty="0" err="1" smtClean="0"/>
              <a:t>започнаха</a:t>
            </a:r>
            <a:r>
              <a:rPr lang="ru-RU" dirty="0" smtClean="0"/>
              <a:t> </a:t>
            </a:r>
            <a:r>
              <a:rPr lang="ru-RU" dirty="0"/>
              <a:t>да ми представят </a:t>
            </a:r>
            <a:r>
              <a:rPr lang="ru-RU" dirty="0" err="1"/>
              <a:t>проекти</a:t>
            </a:r>
            <a:r>
              <a:rPr lang="ru-RU" dirty="0"/>
              <a:t> </a:t>
            </a:r>
            <a:r>
              <a:rPr lang="ru-RU" dirty="0" err="1"/>
              <a:t>изработени</a:t>
            </a:r>
            <a:r>
              <a:rPr lang="ru-RU" dirty="0"/>
              <a:t> от </a:t>
            </a:r>
            <a:r>
              <a:rPr lang="ru-RU" dirty="0" err="1"/>
              <a:t>тях</a:t>
            </a:r>
            <a:r>
              <a:rPr lang="ru-RU" dirty="0"/>
              <a:t> и да </a:t>
            </a:r>
            <a:r>
              <a:rPr lang="ru-RU" dirty="0" err="1"/>
              <a:t>споделят</a:t>
            </a:r>
            <a:r>
              <a:rPr lang="ru-RU" dirty="0"/>
              <a:t> </a:t>
            </a:r>
            <a:r>
              <a:rPr lang="ru-RU" dirty="0" err="1"/>
              <a:t>своите</a:t>
            </a:r>
            <a:r>
              <a:rPr lang="ru-RU" dirty="0"/>
              <a:t> впечатления </a:t>
            </a:r>
            <a:r>
              <a:rPr lang="ru-RU" dirty="0" smtClean="0"/>
              <a:t>за </a:t>
            </a:r>
            <a:r>
              <a:rPr lang="ru-RU" dirty="0" err="1"/>
              <a:t>софтуера</a:t>
            </a:r>
            <a:r>
              <a:rPr lang="ru-RU" dirty="0" smtClean="0"/>
              <a:t>.</a:t>
            </a:r>
            <a:r>
              <a:rPr lang="en-US" dirty="0" smtClean="0"/>
              <a:t>”</a:t>
            </a:r>
            <a:endParaRPr lang="bg-BG" dirty="0">
              <a:solidFill>
                <a:schemeClr val="bg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err="1" smtClean="0"/>
              <a:t>ResultS</a:t>
            </a:r>
            <a:r>
              <a:rPr lang="en-US" dirty="0" smtClean="0"/>
              <a:t>: applicable to various grades</a:t>
            </a:r>
            <a:endParaRPr lang="bg-BG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Резултати</a:t>
            </a:r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4C41D99-E5A6-499A-942F-6CC26490BF27}" type="slidenum">
              <a:rPr lang="bg-BG" smtClean="0"/>
              <a:pPr/>
              <a:t>21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58051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Цели</a:t>
            </a:r>
          </a:p>
          <a:p>
            <a:pPr lvl="1"/>
            <a:r>
              <a:rPr lang="bg-BG" dirty="0" smtClean="0"/>
              <a:t>Дали наученото е достатъчно за създаване на нов университетски курс</a:t>
            </a:r>
          </a:p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В момента се разработва „Графика с </a:t>
            </a:r>
            <a:r>
              <a:rPr lang="en-US" dirty="0" err="1" smtClean="0"/>
              <a:t>WebGL</a:t>
            </a:r>
            <a:r>
              <a:rPr lang="en-US" dirty="0" smtClean="0"/>
              <a:t>”</a:t>
            </a:r>
          </a:p>
          <a:p>
            <a:pPr lvl="1"/>
            <a:r>
              <a:rPr lang="bg-BG" dirty="0" smtClean="0"/>
              <a:t>През 2015 ще се разработят други два курса за използване на </a:t>
            </a:r>
            <a:r>
              <a:rPr lang="en-US" dirty="0" err="1" smtClean="0"/>
              <a:t>WebGL</a:t>
            </a:r>
            <a:r>
              <a:rPr lang="en-US" dirty="0" smtClean="0"/>
              <a:t> </a:t>
            </a:r>
            <a:r>
              <a:rPr lang="bg-BG" dirty="0" smtClean="0"/>
              <a:t>в образованието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PILOT</a:t>
            </a:r>
            <a:r>
              <a:rPr lang="en-US" dirty="0"/>
              <a:t>S</a:t>
            </a:r>
            <a:r>
              <a:rPr lang="en-US" dirty="0" smtClean="0"/>
              <a:t> WITH ASSOCIATE PROFESSORS</a:t>
            </a:r>
            <a:endParaRPr lang="bg-BG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Тестване с</a:t>
            </a:r>
            <a:r>
              <a:rPr lang="en-US" dirty="0" smtClean="0"/>
              <a:t> </a:t>
            </a:r>
            <a:r>
              <a:rPr lang="bg-BG" dirty="0" smtClean="0"/>
              <a:t>преподаватели</a:t>
            </a:r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4C41D99-E5A6-499A-942F-6CC26490BF27}" type="slidenum">
              <a:rPr lang="bg-BG" smtClean="0"/>
              <a:pPr/>
              <a:t>22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425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</a:t>
            </a:r>
            <a:r>
              <a:rPr lang="en-US" dirty="0"/>
              <a:t>V</a:t>
            </a:r>
            <a:r>
              <a:rPr lang="en-US" dirty="0" smtClean="0"/>
              <a:t>. </a:t>
            </a:r>
            <a:r>
              <a:rPr lang="bg-BG" dirty="0" smtClean="0"/>
              <a:t>ПРИЛОЖИМОСТ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ЕКСПЕРИМЕНТАЛНИ МОДЕЛИ</a:t>
            </a:r>
            <a:endParaRPr lang="bg-BG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4294967295"/>
          </p:nvPr>
        </p:nvSpPr>
        <p:spPr>
          <a:xfrm>
            <a:off x="0" y="304800"/>
            <a:ext cx="9144000" cy="595313"/>
          </a:xfrm>
        </p:spPr>
        <p:txBody>
          <a:bodyPr>
            <a:noAutofit/>
          </a:bodyPr>
          <a:lstStyle/>
          <a:p>
            <a:pPr marL="0" indent="0" algn="ctr">
              <a:spcBef>
                <a:spcPct val="0"/>
              </a:spcBef>
              <a:buNone/>
            </a:pPr>
            <a:r>
              <a:rPr lang="en-US" sz="4400" dirty="0" smtClean="0">
                <a:ln w="3175">
                  <a:noFill/>
                </a:ln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IV. APPLICABILITY</a:t>
            </a:r>
            <a:endParaRPr lang="bg-BG" sz="4400" dirty="0">
              <a:ln w="3175">
                <a:noFill/>
              </a:ln>
              <a:effectLst>
                <a:outerShdw blurRad="127000" algn="ctr" rotWithShape="0">
                  <a:prstClr val="black">
                    <a:alpha val="40000"/>
                  </a:prstClr>
                </a:outerShdw>
              </a:effectLst>
              <a:latin typeface="Arial Black" panose="020B0A040201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4294967295"/>
          </p:nvPr>
        </p:nvSpPr>
        <p:spPr>
          <a:xfrm>
            <a:off x="0" y="990600"/>
            <a:ext cx="9144000" cy="59372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400" dirty="0" smtClean="0">
                <a:ln w="3175">
                  <a:noFill/>
                </a:ln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EXAMPLES OF APPLICATION IN VARIOUS DOMAINS</a:t>
            </a:r>
            <a:endParaRPr lang="bg-BG" sz="2400" dirty="0">
              <a:ln w="3175">
                <a:noFill/>
              </a:ln>
              <a:effectLst>
                <a:outerShdw blurRad="127000" algn="ctr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08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RELATION MAP</a:t>
            </a:r>
            <a:endParaRPr lang="bg-BG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Карта на връзките</a:t>
            </a:r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4C41D99-E5A6-499A-942F-6CC26490BF27}" type="slidenum">
              <a:rPr lang="bg-BG" smtClean="0"/>
              <a:pPr/>
              <a:t>24</a:t>
            </a:fld>
            <a:endParaRPr lang="bg-BG" dirty="0"/>
          </a:p>
        </p:txBody>
      </p:sp>
      <p:sp>
        <p:nvSpPr>
          <p:cNvPr id="78" name="Oval 77"/>
          <p:cNvSpPr/>
          <p:nvPr/>
        </p:nvSpPr>
        <p:spPr>
          <a:xfrm>
            <a:off x="1956372" y="1457554"/>
            <a:ext cx="5282628" cy="5282628"/>
          </a:xfrm>
          <a:prstGeom prst="ellipse">
            <a:avLst/>
          </a:prstGeom>
          <a:solidFill>
            <a:schemeClr val="tx1">
              <a:lumMod val="50000"/>
            </a:schemeClr>
          </a:solidFill>
          <a:ln w="38100">
            <a:solidFill>
              <a:schemeClr val="tx1"/>
            </a:solidFill>
          </a:ln>
          <a:effectLst/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spcBef>
                <a:spcPct val="0"/>
              </a:spcBef>
            </a:pPr>
            <a:endParaRPr lang="bg-BG" sz="2400" cap="small">
              <a:ln w="3175">
                <a:noFill/>
              </a:ln>
              <a:solidFill>
                <a:schemeClr val="bg1"/>
              </a:solidFill>
              <a:effectLst>
                <a:outerShdw blurRad="127000" algn="ctr" rotWithShape="0">
                  <a:prstClr val="black">
                    <a:alpha val="40000"/>
                  </a:prstClr>
                </a:outerShdw>
              </a:effectLst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" name="Oval 9"/>
          <p:cNvSpPr/>
          <p:nvPr/>
        </p:nvSpPr>
        <p:spPr>
          <a:xfrm>
            <a:off x="2389303" y="1926177"/>
            <a:ext cx="4365274" cy="4365274"/>
          </a:xfrm>
          <a:prstGeom prst="ellipse">
            <a:avLst/>
          </a:prstGeom>
          <a:solidFill>
            <a:schemeClr val="tx1">
              <a:lumMod val="85000"/>
            </a:schemeClr>
          </a:solidFill>
          <a:ln w="76200"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spcBef>
                <a:spcPct val="0"/>
              </a:spcBef>
            </a:pPr>
            <a:endParaRPr lang="bg-BG" sz="2400" cap="small">
              <a:ln w="3175">
                <a:noFill/>
              </a:ln>
              <a:solidFill>
                <a:schemeClr val="bg1"/>
              </a:solidFill>
              <a:effectLst>
                <a:outerShdw blurRad="127000" algn="ctr" rotWithShape="0">
                  <a:prstClr val="black">
                    <a:alpha val="40000"/>
                  </a:prstClr>
                </a:outerShdw>
              </a:effectLst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2871198" y="2408073"/>
            <a:ext cx="3373269" cy="337326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spcBef>
                <a:spcPct val="0"/>
              </a:spcBef>
            </a:pPr>
            <a:endParaRPr lang="bg-BG" sz="2400" cap="small">
              <a:ln w="3175">
                <a:noFill/>
              </a:ln>
              <a:solidFill>
                <a:schemeClr val="bg1"/>
              </a:solidFill>
              <a:effectLst>
                <a:outerShdw blurRad="127000" algn="ctr" rotWithShape="0">
                  <a:prstClr val="black">
                    <a:alpha val="40000"/>
                  </a:prstClr>
                </a:outerShdw>
              </a:effectLst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2" name="Straight Connector 11"/>
          <p:cNvCxnSpPr>
            <a:endCxn id="9" idx="2"/>
          </p:cNvCxnSpPr>
          <p:nvPr/>
        </p:nvCxnSpPr>
        <p:spPr>
          <a:xfrm flipH="1">
            <a:off x="1865650" y="4094707"/>
            <a:ext cx="2692183" cy="55299"/>
          </a:xfrm>
          <a:prstGeom prst="line">
            <a:avLst/>
          </a:prstGeom>
          <a:ln w="889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4557837" y="1550624"/>
            <a:ext cx="741276" cy="2544083"/>
          </a:xfrm>
          <a:prstGeom prst="line">
            <a:avLst/>
          </a:prstGeom>
          <a:ln w="889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 flipV="1">
            <a:off x="4557835" y="4094708"/>
            <a:ext cx="2566865" cy="940498"/>
          </a:xfrm>
          <a:prstGeom prst="line">
            <a:avLst/>
          </a:prstGeom>
          <a:ln w="889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2781300" y="2873031"/>
            <a:ext cx="1790075" cy="1221677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3914775" y="2063406"/>
            <a:ext cx="643058" cy="203130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V="1">
            <a:off x="4557832" y="2749206"/>
            <a:ext cx="1690568" cy="1359609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4571375" y="3977931"/>
            <a:ext cx="2172325" cy="11677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 flipV="1">
            <a:off x="4571375" y="4094709"/>
            <a:ext cx="800725" cy="205492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3533775" y="4094708"/>
            <a:ext cx="1037600" cy="193109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1865650" y="1444281"/>
            <a:ext cx="5411450" cy="5411450"/>
          </a:xfrm>
          <a:prstGeom prst="ellipse">
            <a:avLst/>
          </a:prstGeom>
          <a:noFill/>
          <a:ln>
            <a:noFill/>
          </a:ln>
        </p:spPr>
        <p:txBody>
          <a:bodyPr vert="horz" lIns="91440" tIns="45720" rIns="91440" bIns="45720" rtlCol="0" anchor="t">
            <a:prstTxWarp prst="textCircle">
              <a:avLst/>
            </a:prstTxWarp>
            <a:noAutofit/>
          </a:bodyPr>
          <a:lstStyle/>
          <a:p>
            <a:pPr algn="ctr">
              <a:spcBef>
                <a:spcPct val="0"/>
              </a:spcBef>
            </a:pPr>
            <a:r>
              <a:rPr lang="bg-BG" sz="2800" spc="-70" dirty="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Ученик </a:t>
            </a:r>
            <a:r>
              <a:rPr lang="en-US" sz="2800" spc="-70" dirty="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bg-BG" sz="2800" spc="-70" dirty="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Студент</a:t>
            </a:r>
            <a:r>
              <a:rPr lang="en-US" sz="2800" spc="-70" dirty="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bg-BG" sz="2800" spc="-70" dirty="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 Учител </a:t>
            </a:r>
            <a:r>
              <a:rPr lang="en-US" sz="2800" spc="-70" dirty="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bg-BG" sz="2800" spc="-70" dirty="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Задача </a:t>
            </a:r>
            <a:r>
              <a:rPr lang="en-US" sz="2800" spc="-70" dirty="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bg-BG" sz="2800" spc="-70" dirty="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Проект </a:t>
            </a:r>
            <a:r>
              <a:rPr lang="en-US" sz="2800" spc="-70" dirty="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bg-BG" sz="2800" spc="-70" dirty="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Курс </a:t>
            </a:r>
            <a:r>
              <a:rPr lang="en-US" sz="2800" spc="-70" dirty="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bg-BG" sz="2800" spc="-70" dirty="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Научаване </a:t>
            </a:r>
            <a:r>
              <a:rPr lang="en-US" sz="2800" spc="-70" dirty="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bg-BG" sz="2800" spc="-70" dirty="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Създаване </a:t>
            </a:r>
            <a:r>
              <a:rPr lang="en-US" sz="2800" spc="-70" dirty="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bg-BG" sz="2800" spc="-70" dirty="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Преподаване</a:t>
            </a:r>
          </a:p>
        </p:txBody>
      </p:sp>
      <p:sp>
        <p:nvSpPr>
          <p:cNvPr id="76" name="Oval 75"/>
          <p:cNvSpPr/>
          <p:nvPr/>
        </p:nvSpPr>
        <p:spPr>
          <a:xfrm rot="20351749">
            <a:off x="1232552" y="746676"/>
            <a:ext cx="6726622" cy="6726622"/>
          </a:xfrm>
          <a:prstGeom prst="ellipse">
            <a:avLst/>
          </a:prstGeom>
          <a:noFill/>
          <a:ln>
            <a:noFill/>
          </a:ln>
        </p:spPr>
        <p:txBody>
          <a:bodyPr vert="horz" lIns="91440" tIns="45720" rIns="91440" bIns="45720" rtlCol="0" anchor="t">
            <a:prstTxWarp prst="textCircle">
              <a:avLst/>
            </a:prstTxWarp>
            <a:noAutofit/>
          </a:bodyPr>
          <a:lstStyle/>
          <a:p>
            <a:pPr algn="ctr">
              <a:spcBef>
                <a:spcPct val="0"/>
              </a:spcBef>
            </a:pPr>
            <a:r>
              <a:rPr lang="bg-BG" sz="2900" b="1" spc="300" dirty="0" smtClean="0"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ПОТРЕБИТЕЛ                      ОБЕКТ        	                    ДЕЙНОСТ</a:t>
            </a:r>
            <a:endParaRPr lang="bg-BG" sz="2900" b="1" spc="300" dirty="0"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8" name="Oval 167"/>
          <p:cNvSpPr/>
          <p:nvPr/>
        </p:nvSpPr>
        <p:spPr>
          <a:xfrm>
            <a:off x="2895600" y="2423352"/>
            <a:ext cx="3373269" cy="3373269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spcBef>
                <a:spcPct val="0"/>
              </a:spcBef>
            </a:pPr>
            <a:endParaRPr lang="bg-BG" sz="2400" cap="small">
              <a:ln w="3175">
                <a:noFill/>
              </a:ln>
              <a:solidFill>
                <a:schemeClr val="bg1"/>
              </a:solidFill>
              <a:effectLst>
                <a:outerShdw blurRad="127000" algn="ctr" rotWithShape="0">
                  <a:prstClr val="black">
                    <a:alpha val="40000"/>
                  </a:prstClr>
                </a:outerShdw>
              </a:effectLst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340" name="Group 339"/>
          <p:cNvGrpSpPr/>
          <p:nvPr/>
        </p:nvGrpSpPr>
        <p:grpSpPr>
          <a:xfrm>
            <a:off x="2905603" y="2443107"/>
            <a:ext cx="3357507" cy="3343386"/>
            <a:chOff x="2905603" y="2443107"/>
            <a:chExt cx="3357507" cy="3343386"/>
          </a:xfrm>
        </p:grpSpPr>
        <p:grpSp>
          <p:nvGrpSpPr>
            <p:cNvPr id="339" name="Group 338"/>
            <p:cNvGrpSpPr/>
            <p:nvPr/>
          </p:nvGrpSpPr>
          <p:grpSpPr>
            <a:xfrm>
              <a:off x="2905603" y="2443107"/>
              <a:ext cx="3357507" cy="3343386"/>
              <a:chOff x="2905603" y="2443107"/>
              <a:chExt cx="3357507" cy="3343386"/>
            </a:xfrm>
          </p:grpSpPr>
          <p:cxnSp>
            <p:nvCxnSpPr>
              <p:cNvPr id="170" name="Straight Connector 169"/>
              <p:cNvCxnSpPr/>
              <p:nvPr/>
            </p:nvCxnSpPr>
            <p:spPr>
              <a:xfrm flipV="1">
                <a:off x="3075067" y="2640816"/>
                <a:ext cx="2305418" cy="737874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Straight Connector 172"/>
              <p:cNvCxnSpPr/>
              <p:nvPr/>
            </p:nvCxnSpPr>
            <p:spPr>
              <a:xfrm flipV="1">
                <a:off x="2993866" y="3456361"/>
                <a:ext cx="3117433" cy="14122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Straight Connector 175"/>
              <p:cNvCxnSpPr/>
              <p:nvPr/>
            </p:nvCxnSpPr>
            <p:spPr>
              <a:xfrm>
                <a:off x="2933847" y="3763515"/>
                <a:ext cx="2443107" cy="1842922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Straight Connector 178"/>
              <p:cNvCxnSpPr/>
              <p:nvPr/>
            </p:nvCxnSpPr>
            <p:spPr>
              <a:xfrm>
                <a:off x="2905603" y="3932979"/>
                <a:ext cx="974419" cy="1733477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>
                <a:off x="3901205" y="2573736"/>
                <a:ext cx="1378161" cy="14189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/>
              <p:cNvCxnSpPr/>
              <p:nvPr/>
            </p:nvCxnSpPr>
            <p:spPr>
              <a:xfrm>
                <a:off x="3759985" y="2651407"/>
                <a:ext cx="2287765" cy="646082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>
              <a:xfrm>
                <a:off x="3629356" y="2725547"/>
                <a:ext cx="2612571" cy="1581665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Connector 191"/>
              <p:cNvCxnSpPr/>
              <p:nvPr/>
            </p:nvCxnSpPr>
            <p:spPr>
              <a:xfrm>
                <a:off x="3516380" y="2827932"/>
                <a:ext cx="2015917" cy="2647876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Connector 194"/>
              <p:cNvCxnSpPr/>
              <p:nvPr/>
            </p:nvCxnSpPr>
            <p:spPr>
              <a:xfrm>
                <a:off x="3403404" y="2919725"/>
                <a:ext cx="660204" cy="281381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Straight Connector 197"/>
              <p:cNvCxnSpPr/>
              <p:nvPr/>
            </p:nvCxnSpPr>
            <p:spPr>
              <a:xfrm flipH="1">
                <a:off x="2926786" y="3022110"/>
                <a:ext cx="377767" cy="1440444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Straight Connector 200"/>
              <p:cNvCxnSpPr/>
              <p:nvPr/>
            </p:nvCxnSpPr>
            <p:spPr>
              <a:xfrm>
                <a:off x="4857971" y="2460760"/>
                <a:ext cx="1108577" cy="716692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/>
              <p:cNvCxnSpPr/>
              <p:nvPr/>
            </p:nvCxnSpPr>
            <p:spPr>
              <a:xfrm>
                <a:off x="4713220" y="2450168"/>
                <a:ext cx="1549890" cy="168758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Connector 206"/>
              <p:cNvCxnSpPr/>
              <p:nvPr/>
            </p:nvCxnSpPr>
            <p:spPr>
              <a:xfrm>
                <a:off x="4529634" y="2443107"/>
                <a:ext cx="1158005" cy="2912664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Straight Connector 209"/>
              <p:cNvCxnSpPr/>
              <p:nvPr/>
            </p:nvCxnSpPr>
            <p:spPr>
              <a:xfrm flipH="1">
                <a:off x="4300151" y="2446638"/>
                <a:ext cx="77671" cy="330455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Straight Connector 211"/>
              <p:cNvCxnSpPr/>
              <p:nvPr/>
            </p:nvCxnSpPr>
            <p:spPr>
              <a:xfrm flipH="1">
                <a:off x="3015049" y="2474882"/>
                <a:ext cx="1203901" cy="2234808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Straight Connector 213"/>
              <p:cNvCxnSpPr/>
              <p:nvPr/>
            </p:nvCxnSpPr>
            <p:spPr>
              <a:xfrm flipH="1" flipV="1">
                <a:off x="5747658" y="2916197"/>
                <a:ext cx="84731" cy="2312476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Straight Connector 216"/>
              <p:cNvCxnSpPr/>
              <p:nvPr/>
            </p:nvCxnSpPr>
            <p:spPr>
              <a:xfrm flipV="1">
                <a:off x="4557878" y="2799689"/>
                <a:ext cx="1055620" cy="2986804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Straight Connector 219"/>
              <p:cNvCxnSpPr/>
              <p:nvPr/>
            </p:nvCxnSpPr>
            <p:spPr>
              <a:xfrm flipV="1">
                <a:off x="3170391" y="2704365"/>
                <a:ext cx="2337192" cy="2294826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2" name="Straight Connector 221"/>
              <p:cNvCxnSpPr/>
              <p:nvPr/>
            </p:nvCxnSpPr>
            <p:spPr>
              <a:xfrm flipV="1">
                <a:off x="3336324" y="3586991"/>
                <a:ext cx="2813810" cy="1655804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Straight Connector 224"/>
              <p:cNvCxnSpPr/>
              <p:nvPr/>
            </p:nvCxnSpPr>
            <p:spPr>
              <a:xfrm flipV="1">
                <a:off x="4790891" y="3724680"/>
                <a:ext cx="1405140" cy="204063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Straight Connector 226"/>
              <p:cNvCxnSpPr/>
              <p:nvPr/>
            </p:nvCxnSpPr>
            <p:spPr>
              <a:xfrm flipV="1">
                <a:off x="5977140" y="3841188"/>
                <a:ext cx="257726" cy="1150942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Straight Connector 231"/>
              <p:cNvCxnSpPr/>
              <p:nvPr/>
            </p:nvCxnSpPr>
            <p:spPr>
              <a:xfrm flipV="1">
                <a:off x="4999191" y="4536695"/>
                <a:ext cx="1210962" cy="1221556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Straight Connector 234"/>
              <p:cNvCxnSpPr/>
              <p:nvPr/>
            </p:nvCxnSpPr>
            <p:spPr>
              <a:xfrm flipV="1">
                <a:off x="3554083" y="4427249"/>
                <a:ext cx="2666661" cy="1007394"/>
              </a:xfrm>
              <a:prstGeom prst="line">
                <a:avLst/>
              </a:prstGeom>
              <a:ln w="1270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36" name="Straight Connector 335"/>
            <p:cNvCxnSpPr/>
            <p:nvPr/>
          </p:nvCxnSpPr>
          <p:spPr>
            <a:xfrm flipV="1">
              <a:off x="3554083" y="4462555"/>
              <a:ext cx="2666661" cy="972088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71126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Фокус върху задачите</a:t>
            </a:r>
            <a:endParaRPr lang="en-US" dirty="0" smtClean="0"/>
          </a:p>
          <a:p>
            <a:pPr lvl="1"/>
            <a:r>
              <a:rPr lang="bg-BG" dirty="0" smtClean="0"/>
              <a:t>Създаване на задачи от неочаквано широк спектър от теми</a:t>
            </a:r>
          </a:p>
          <a:p>
            <a:r>
              <a:rPr lang="bg-BG" dirty="0" smtClean="0"/>
              <a:t>До края на представянето</a:t>
            </a:r>
          </a:p>
          <a:p>
            <a:pPr lvl="1"/>
            <a:r>
              <a:rPr lang="bg-BG" dirty="0" smtClean="0"/>
              <a:t>Демонстрация на модели направени от ученици, студенти и преподаватели</a:t>
            </a:r>
          </a:p>
          <a:p>
            <a:pPr lvl="1"/>
            <a:r>
              <a:rPr lang="bg-BG" dirty="0" smtClean="0"/>
              <a:t>(в творчеството всички са </a:t>
            </a:r>
            <a:r>
              <a:rPr lang="bg-BG" dirty="0" err="1" smtClean="0"/>
              <a:t>равнопоставени</a:t>
            </a:r>
            <a:r>
              <a:rPr lang="bg-BG" dirty="0" smtClean="0"/>
              <a:t>)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A gallery of problems</a:t>
            </a:r>
            <a:endParaRPr lang="bg-BG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Примерни задачи</a:t>
            </a:r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4C41D99-E5A6-499A-942F-6CC26490BF27}" type="slidenum">
              <a:rPr lang="bg-BG" smtClean="0"/>
              <a:pPr/>
              <a:t>25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44051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>
          <a:xfrm>
            <a:off x="3657599" y="1676400"/>
            <a:ext cx="5486401" cy="5159477"/>
          </a:xfrm>
        </p:spPr>
        <p:txBody>
          <a:bodyPr/>
          <a:lstStyle/>
          <a:p>
            <a:r>
              <a:rPr lang="bg-BG" dirty="0" smtClean="0"/>
              <a:t>За родителите</a:t>
            </a:r>
          </a:p>
          <a:p>
            <a:pPr lvl="1"/>
            <a:r>
              <a:rPr lang="bg-BG" dirty="0" smtClean="0"/>
              <a:t>Стремежът за създаване е еднакво силен у всички деца. Момчета и момичета. Въображението е това, което има значение, а не уменията.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bg-BG" dirty="0" smtClean="0"/>
              <a:t>40 </a:t>
            </a:r>
            <a:r>
              <a:rPr lang="en-US" dirty="0" smtClean="0"/>
              <a:t>years ago</a:t>
            </a:r>
            <a:endParaRPr lang="bg-BG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Бележка отпреди 40 години</a:t>
            </a:r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4C41D99-E5A6-499A-942F-6CC26490BF27}" type="slidenum">
              <a:rPr lang="bg-BG" smtClean="0"/>
              <a:pPr/>
              <a:t>26</a:t>
            </a:fld>
            <a:endParaRPr lang="bg-BG" dirty="0"/>
          </a:p>
        </p:txBody>
      </p:sp>
      <p:pic>
        <p:nvPicPr>
          <p:cNvPr id="1026" name="Picture 2" descr="D:\Pavel\Papers\IMI BAN 2014\Lego70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133600"/>
            <a:ext cx="3124200" cy="416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913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ART</a:t>
            </a:r>
            <a:r>
              <a:rPr lang="bg-BG" dirty="0" smtClean="0"/>
              <a:t> </a:t>
            </a:r>
            <a:r>
              <a:rPr lang="en-US" dirty="0" smtClean="0"/>
              <a:t>and Design</a:t>
            </a:r>
            <a:endParaRPr lang="bg-BG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Изкуство и дизайн</a:t>
            </a:r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4C41D99-E5A6-499A-942F-6CC26490BF27}" type="slidenum">
              <a:rPr lang="bg-BG" smtClean="0"/>
              <a:pPr/>
              <a:t>27</a:t>
            </a:fld>
            <a:endParaRPr lang="bg-BG" dirty="0"/>
          </a:p>
        </p:txBody>
      </p:sp>
      <p:sp>
        <p:nvSpPr>
          <p:cNvPr id="6" name="Rectangle 5">
            <a:hlinkClick r:id="rId2" action="ppaction://hlinkfile"/>
          </p:cNvPr>
          <p:cNvSpPr/>
          <p:nvPr/>
        </p:nvSpPr>
        <p:spPr>
          <a:xfrm>
            <a:off x="1371600" y="2362200"/>
            <a:ext cx="2743200" cy="840620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bg-BG" sz="3200" cap="small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ea typeface="Arial Unicode MS" panose="020B0604020202020204" pitchFamily="34" charset="-128"/>
                <a:cs typeface="Arial Unicode MS" panose="020B0604020202020204" pitchFamily="34" charset="-128"/>
              </a:rPr>
              <a:t>Марио </a:t>
            </a:r>
            <a:r>
              <a:rPr lang="bg-BG" sz="3200" cap="small" dirty="0" err="1" smtClean="0">
                <a:ln w="3175">
                  <a:noFill/>
                </a:ln>
                <a:solidFill>
                  <a:schemeClr val="bg1"/>
                </a:solidFill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ea typeface="Arial Unicode MS" panose="020B0604020202020204" pitchFamily="34" charset="-128"/>
                <a:cs typeface="Arial Unicode MS" panose="020B0604020202020204" pitchFamily="34" charset="-128"/>
              </a:rPr>
              <a:t>Брос</a:t>
            </a:r>
            <a:endParaRPr lang="bg-BG" sz="2400" cap="small" dirty="0">
              <a:ln w="3175">
                <a:noFill/>
              </a:ln>
              <a:solidFill>
                <a:schemeClr val="bg1"/>
              </a:solidFill>
              <a:effectLst>
                <a:outerShdw blurRad="127000" algn="ctr" rotWithShape="0">
                  <a:prstClr val="black">
                    <a:alpha val="40000"/>
                  </a:prstClr>
                </a:outerShdw>
              </a:effectLst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ectangle 6">
            <a:hlinkClick r:id="rId3"/>
          </p:cNvPr>
          <p:cNvSpPr/>
          <p:nvPr/>
        </p:nvSpPr>
        <p:spPr>
          <a:xfrm>
            <a:off x="1371600" y="3185747"/>
            <a:ext cx="2743200" cy="941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Rectangle 8">
            <a:hlinkClick r:id="rId4" action="ppaction://hlinkfile"/>
          </p:cNvPr>
          <p:cNvSpPr/>
          <p:nvPr/>
        </p:nvSpPr>
        <p:spPr>
          <a:xfrm>
            <a:off x="5029200" y="2362200"/>
            <a:ext cx="2743200" cy="840620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bg-BG" sz="3200" cap="small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ea typeface="Arial Unicode MS" panose="020B0604020202020204" pitchFamily="34" charset="-128"/>
                <a:cs typeface="Arial Unicode MS" panose="020B0604020202020204" pitchFamily="34" charset="-128"/>
              </a:rPr>
              <a:t>Игрище</a:t>
            </a:r>
            <a:endParaRPr lang="bg-BG" sz="2400" cap="small" dirty="0">
              <a:ln w="3175">
                <a:noFill/>
              </a:ln>
              <a:solidFill>
                <a:schemeClr val="bg1"/>
              </a:solidFill>
              <a:effectLst>
                <a:outerShdw blurRad="127000" algn="ctr" rotWithShape="0">
                  <a:prstClr val="black">
                    <a:alpha val="40000"/>
                  </a:prstClr>
                </a:outerShdw>
              </a:effectLst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" name="Rectangle 9">
            <a:hlinkClick r:id="rId3"/>
          </p:cNvPr>
          <p:cNvSpPr/>
          <p:nvPr/>
        </p:nvSpPr>
        <p:spPr>
          <a:xfrm>
            <a:off x="5029200" y="3185747"/>
            <a:ext cx="2743200" cy="941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Rectangle 10">
            <a:hlinkClick r:id="rId5" action="ppaction://hlinkfile"/>
          </p:cNvPr>
          <p:cNvSpPr/>
          <p:nvPr/>
        </p:nvSpPr>
        <p:spPr>
          <a:xfrm>
            <a:off x="1371600" y="3886200"/>
            <a:ext cx="2743200" cy="840620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bg-BG" sz="3200" cap="small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ea typeface="Arial Unicode MS" panose="020B0604020202020204" pitchFamily="34" charset="-128"/>
                <a:cs typeface="Arial Unicode MS" panose="020B0604020202020204" pitchFamily="34" charset="-128"/>
              </a:rPr>
              <a:t>Къща </a:t>
            </a:r>
            <a:r>
              <a:rPr lang="en-US" sz="3200" cap="small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ea typeface="Arial Unicode MS" panose="020B0604020202020204" pitchFamily="34" charset="-128"/>
                <a:cs typeface="Arial Unicode MS" panose="020B0604020202020204" pitchFamily="34" charset="-128"/>
              </a:rPr>
              <a:t>2D</a:t>
            </a:r>
            <a:endParaRPr lang="bg-BG" sz="2400" cap="small" dirty="0">
              <a:ln w="3175">
                <a:noFill/>
              </a:ln>
              <a:solidFill>
                <a:schemeClr val="bg1"/>
              </a:solidFill>
              <a:effectLst>
                <a:outerShdw blurRad="127000" algn="ctr" rotWithShape="0">
                  <a:prstClr val="black">
                    <a:alpha val="40000"/>
                  </a:prstClr>
                </a:outerShdw>
              </a:effectLst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Rectangle 11">
            <a:hlinkClick r:id="rId3"/>
          </p:cNvPr>
          <p:cNvSpPr/>
          <p:nvPr/>
        </p:nvSpPr>
        <p:spPr>
          <a:xfrm>
            <a:off x="1371600" y="4709747"/>
            <a:ext cx="2743200" cy="941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3" name="Rectangle 12">
            <a:hlinkClick r:id="rId6" action="ppaction://hlinkfile"/>
          </p:cNvPr>
          <p:cNvSpPr/>
          <p:nvPr/>
        </p:nvSpPr>
        <p:spPr>
          <a:xfrm>
            <a:off x="5029200" y="3886200"/>
            <a:ext cx="2743200" cy="840620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bg-BG" sz="3200" cap="small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ea typeface="Arial Unicode MS" panose="020B0604020202020204" pitchFamily="34" charset="-128"/>
                <a:cs typeface="Arial Unicode MS" panose="020B0604020202020204" pitchFamily="34" charset="-128"/>
              </a:rPr>
              <a:t>Къща </a:t>
            </a:r>
            <a:r>
              <a:rPr lang="en-US" sz="3200" cap="small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ea typeface="Arial Unicode MS" panose="020B0604020202020204" pitchFamily="34" charset="-128"/>
                <a:cs typeface="Arial Unicode MS" panose="020B0604020202020204" pitchFamily="34" charset="-128"/>
              </a:rPr>
              <a:t>3D</a:t>
            </a:r>
            <a:endParaRPr lang="bg-BG" sz="2400" cap="small" dirty="0">
              <a:ln w="3175">
                <a:noFill/>
              </a:ln>
              <a:solidFill>
                <a:schemeClr val="bg1"/>
              </a:solidFill>
              <a:effectLst>
                <a:outerShdw blurRad="127000" algn="ctr" rotWithShape="0">
                  <a:prstClr val="black">
                    <a:alpha val="40000"/>
                  </a:prstClr>
                </a:outerShdw>
              </a:effectLst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4" name="Rectangle 13">
            <a:hlinkClick r:id="rId3"/>
          </p:cNvPr>
          <p:cNvSpPr/>
          <p:nvPr/>
        </p:nvSpPr>
        <p:spPr>
          <a:xfrm>
            <a:off x="5029200" y="4709747"/>
            <a:ext cx="2743200" cy="941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5" name="Rectangle 14">
            <a:hlinkClick r:id="rId7" action="ppaction://hlinkfile"/>
          </p:cNvPr>
          <p:cNvSpPr/>
          <p:nvPr/>
        </p:nvSpPr>
        <p:spPr>
          <a:xfrm>
            <a:off x="1371600" y="5413529"/>
            <a:ext cx="2743200" cy="840620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bg-BG" sz="3200" cap="small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ea typeface="Arial Unicode MS" panose="020B0604020202020204" pitchFamily="34" charset="-128"/>
                <a:cs typeface="Arial Unicode MS" panose="020B0604020202020204" pitchFamily="34" charset="-128"/>
              </a:rPr>
              <a:t>Кухня</a:t>
            </a:r>
            <a:endParaRPr lang="bg-BG" sz="2400" cap="small" dirty="0">
              <a:ln w="3175">
                <a:noFill/>
              </a:ln>
              <a:solidFill>
                <a:schemeClr val="bg1"/>
              </a:solidFill>
              <a:effectLst>
                <a:outerShdw blurRad="127000" algn="ctr" rotWithShape="0">
                  <a:prstClr val="black">
                    <a:alpha val="40000"/>
                  </a:prstClr>
                </a:outerShdw>
              </a:effectLst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6" name="Rectangle 15">
            <a:hlinkClick r:id="rId3"/>
          </p:cNvPr>
          <p:cNvSpPr/>
          <p:nvPr/>
        </p:nvSpPr>
        <p:spPr>
          <a:xfrm>
            <a:off x="1371600" y="6237076"/>
            <a:ext cx="2743200" cy="941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7" name="Rectangle 16">
            <a:hlinkClick r:id="rId8" action="ppaction://hlinkfile"/>
          </p:cNvPr>
          <p:cNvSpPr/>
          <p:nvPr/>
        </p:nvSpPr>
        <p:spPr>
          <a:xfrm>
            <a:off x="5029200" y="5413529"/>
            <a:ext cx="2743200" cy="840620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bg-BG" sz="3200" cap="small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ea typeface="Arial Unicode MS" panose="020B0604020202020204" pitchFamily="34" charset="-128"/>
                <a:cs typeface="Arial Unicode MS" panose="020B0604020202020204" pitchFamily="34" charset="-128"/>
              </a:rPr>
              <a:t>Спалня</a:t>
            </a:r>
            <a:endParaRPr lang="bg-BG" sz="2400" cap="small" dirty="0">
              <a:ln w="3175">
                <a:noFill/>
              </a:ln>
              <a:solidFill>
                <a:schemeClr val="bg1"/>
              </a:solidFill>
              <a:effectLst>
                <a:outerShdw blurRad="127000" algn="ctr" rotWithShape="0">
                  <a:prstClr val="black">
                    <a:alpha val="40000"/>
                  </a:prstClr>
                </a:outerShdw>
              </a:effectLst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8" name="Rectangle 17">
            <a:hlinkClick r:id="rId3"/>
          </p:cNvPr>
          <p:cNvSpPr/>
          <p:nvPr/>
        </p:nvSpPr>
        <p:spPr>
          <a:xfrm>
            <a:off x="5029200" y="6237076"/>
            <a:ext cx="2743200" cy="941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14416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Recreational math</a:t>
            </a:r>
            <a:endParaRPr lang="bg-BG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Забавна математика</a:t>
            </a:r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4C41D99-E5A6-499A-942F-6CC26490BF27}" type="slidenum">
              <a:rPr lang="bg-BG" smtClean="0"/>
              <a:pPr/>
              <a:t>28</a:t>
            </a:fld>
            <a:endParaRPr lang="bg-BG" dirty="0"/>
          </a:p>
        </p:txBody>
      </p:sp>
      <p:sp>
        <p:nvSpPr>
          <p:cNvPr id="11" name="Rectangle 10">
            <a:hlinkClick r:id="rId2" action="ppaction://hlinkfile"/>
          </p:cNvPr>
          <p:cNvSpPr/>
          <p:nvPr/>
        </p:nvSpPr>
        <p:spPr>
          <a:xfrm>
            <a:off x="1371600" y="2362200"/>
            <a:ext cx="2743200" cy="840620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bg-BG" sz="3200" cap="small" dirty="0">
                <a:ln w="3175">
                  <a:noFill/>
                </a:ln>
                <a:solidFill>
                  <a:schemeClr val="bg1"/>
                </a:solidFill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r>
              <a:rPr lang="en-US" sz="3200" cap="small" dirty="0">
                <a:ln w="3175">
                  <a:noFill/>
                </a:ln>
                <a:solidFill>
                  <a:schemeClr val="bg1"/>
                </a:solidFill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ea typeface="Arial Unicode MS" panose="020B0604020202020204" pitchFamily="34" charset="-128"/>
                <a:cs typeface="Arial Unicode MS" panose="020B0604020202020204" pitchFamily="34" charset="-128"/>
              </a:rPr>
              <a:t>D</a:t>
            </a:r>
            <a:r>
              <a:rPr lang="bg-BG" sz="3200" cap="small" dirty="0">
                <a:ln w="3175">
                  <a:noFill/>
                </a:ln>
                <a:solidFill>
                  <a:schemeClr val="bg1"/>
                </a:solidFill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ea typeface="Arial Unicode MS" panose="020B0604020202020204" pitchFamily="34" charset="-128"/>
                <a:cs typeface="Arial Unicode MS" panose="020B0604020202020204" pitchFamily="34" charset="-128"/>
              </a:rPr>
              <a:t> лабиринт</a:t>
            </a:r>
            <a:endParaRPr lang="bg-BG" sz="2400" cap="small" dirty="0">
              <a:ln w="3175">
                <a:noFill/>
              </a:ln>
              <a:solidFill>
                <a:schemeClr val="bg1"/>
              </a:solidFill>
              <a:effectLst>
                <a:outerShdw blurRad="127000" algn="ctr" rotWithShape="0">
                  <a:prstClr val="black">
                    <a:alpha val="40000"/>
                  </a:prstClr>
                </a:outerShdw>
              </a:effectLst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Rectangle 11">
            <a:hlinkClick r:id="rId3"/>
          </p:cNvPr>
          <p:cNvSpPr/>
          <p:nvPr/>
        </p:nvSpPr>
        <p:spPr>
          <a:xfrm>
            <a:off x="1371600" y="3185747"/>
            <a:ext cx="2743200" cy="941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3" name="Rectangle 12">
            <a:hlinkClick r:id="rId4" action="ppaction://hlinkfile"/>
          </p:cNvPr>
          <p:cNvSpPr/>
          <p:nvPr/>
        </p:nvSpPr>
        <p:spPr>
          <a:xfrm>
            <a:off x="5029200" y="2362200"/>
            <a:ext cx="2743200" cy="840620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bg-BG" sz="3200" cap="small" dirty="0" err="1" smtClean="0">
                <a:ln w="3175">
                  <a:noFill/>
                </a:ln>
                <a:solidFill>
                  <a:schemeClr val="bg1"/>
                </a:solidFill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ea typeface="Arial Unicode MS" panose="020B0604020202020204" pitchFamily="34" charset="-128"/>
                <a:cs typeface="Arial Unicode MS" panose="020B0604020202020204" pitchFamily="34" charset="-128"/>
              </a:rPr>
              <a:t>Судоку</a:t>
            </a:r>
            <a:endParaRPr lang="bg-BG" sz="2400" cap="small" dirty="0">
              <a:ln w="3175">
                <a:noFill/>
              </a:ln>
              <a:solidFill>
                <a:schemeClr val="bg1"/>
              </a:solidFill>
              <a:effectLst>
                <a:outerShdw blurRad="127000" algn="ctr" rotWithShape="0">
                  <a:prstClr val="black">
                    <a:alpha val="40000"/>
                  </a:prstClr>
                </a:outerShdw>
              </a:effectLst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4" name="Rectangle 13">
            <a:hlinkClick r:id="rId3"/>
          </p:cNvPr>
          <p:cNvSpPr/>
          <p:nvPr/>
        </p:nvSpPr>
        <p:spPr>
          <a:xfrm>
            <a:off x="5029200" y="3185747"/>
            <a:ext cx="2743200" cy="941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5" name="Rectangle 14">
            <a:hlinkClick r:id="rId5" action="ppaction://hlinkfile"/>
          </p:cNvPr>
          <p:cNvSpPr/>
          <p:nvPr/>
        </p:nvSpPr>
        <p:spPr>
          <a:xfrm>
            <a:off x="1371600" y="3886200"/>
            <a:ext cx="2743200" cy="840620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bg-BG" sz="3200" cap="small" dirty="0" err="1">
                <a:ln w="3175">
                  <a:noFill/>
                </a:ln>
                <a:solidFill>
                  <a:schemeClr val="bg1"/>
                </a:solidFill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ea typeface="Arial Unicode MS" panose="020B0604020202020204" pitchFamily="34" charset="-128"/>
                <a:cs typeface="Arial Unicode MS" panose="020B0604020202020204" pitchFamily="34" charset="-128"/>
              </a:rPr>
              <a:t>Цветочислица</a:t>
            </a:r>
            <a:endParaRPr lang="bg-BG" sz="3200" cap="small" dirty="0">
              <a:ln w="3175">
                <a:noFill/>
              </a:ln>
              <a:solidFill>
                <a:schemeClr val="bg1"/>
              </a:solidFill>
              <a:effectLst>
                <a:outerShdw blurRad="127000" algn="ctr" rotWithShape="0">
                  <a:prstClr val="black">
                    <a:alpha val="40000"/>
                  </a:prstClr>
                </a:outerShdw>
              </a:effectLst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6" name="Rectangle 15">
            <a:hlinkClick r:id="rId3"/>
          </p:cNvPr>
          <p:cNvSpPr/>
          <p:nvPr/>
        </p:nvSpPr>
        <p:spPr>
          <a:xfrm>
            <a:off x="1371600" y="4709747"/>
            <a:ext cx="2743200" cy="941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7" name="Rectangle 16">
            <a:hlinkClick r:id="rId6" action="ppaction://hlinkfile"/>
          </p:cNvPr>
          <p:cNvSpPr/>
          <p:nvPr/>
        </p:nvSpPr>
        <p:spPr>
          <a:xfrm>
            <a:off x="5029200" y="3886200"/>
            <a:ext cx="2743200" cy="840620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bg-BG" sz="3200" cap="small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ea typeface="Arial Unicode MS" panose="020B0604020202020204" pitchFamily="34" charset="-128"/>
                <a:cs typeface="Arial Unicode MS" panose="020B0604020202020204" pitchFamily="34" charset="-128"/>
              </a:rPr>
              <a:t>Неравенства</a:t>
            </a:r>
            <a:endParaRPr lang="bg-BG" sz="3200" cap="small" dirty="0">
              <a:ln w="3175">
                <a:noFill/>
              </a:ln>
              <a:solidFill>
                <a:schemeClr val="bg1"/>
              </a:solidFill>
              <a:effectLst>
                <a:outerShdw blurRad="127000" algn="ctr" rotWithShape="0">
                  <a:prstClr val="black">
                    <a:alpha val="40000"/>
                  </a:prstClr>
                </a:outerShdw>
              </a:effectLst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8" name="Rectangle 17">
            <a:hlinkClick r:id="rId3"/>
          </p:cNvPr>
          <p:cNvSpPr/>
          <p:nvPr/>
        </p:nvSpPr>
        <p:spPr>
          <a:xfrm>
            <a:off x="5029200" y="4709747"/>
            <a:ext cx="2743200" cy="941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9" name="Rectangle 18">
            <a:hlinkClick r:id="rId7" action="ppaction://hlinkfile"/>
          </p:cNvPr>
          <p:cNvSpPr/>
          <p:nvPr/>
        </p:nvSpPr>
        <p:spPr>
          <a:xfrm>
            <a:off x="1371600" y="5413529"/>
            <a:ext cx="2743200" cy="840620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bg-BG" sz="3200" cap="small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ea typeface="Arial Unicode MS" panose="020B0604020202020204" pitchFamily="34" charset="-128"/>
                <a:cs typeface="Arial Unicode MS" panose="020B0604020202020204" pitchFamily="34" charset="-128"/>
              </a:rPr>
              <a:t>Само четни</a:t>
            </a:r>
            <a:endParaRPr lang="bg-BG" sz="2400" cap="small" dirty="0">
              <a:ln w="3175">
                <a:noFill/>
              </a:ln>
              <a:solidFill>
                <a:schemeClr val="bg1"/>
              </a:solidFill>
              <a:effectLst>
                <a:outerShdw blurRad="127000" algn="ctr" rotWithShape="0">
                  <a:prstClr val="black">
                    <a:alpha val="40000"/>
                  </a:prstClr>
                </a:outerShdw>
              </a:effectLst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0" name="Rectangle 19">
            <a:hlinkClick r:id="rId3"/>
          </p:cNvPr>
          <p:cNvSpPr/>
          <p:nvPr/>
        </p:nvSpPr>
        <p:spPr>
          <a:xfrm>
            <a:off x="1371600" y="6237076"/>
            <a:ext cx="2743200" cy="941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1" name="Rectangle 20">
            <a:hlinkClick r:id="rId8" action="ppaction://hlinkfile"/>
          </p:cNvPr>
          <p:cNvSpPr/>
          <p:nvPr/>
        </p:nvSpPr>
        <p:spPr>
          <a:xfrm>
            <a:off x="5029200" y="5413529"/>
            <a:ext cx="2743200" cy="840620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bg-BG" sz="3200" cap="small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ea typeface="Arial Unicode MS" panose="020B0604020202020204" pitchFamily="34" charset="-128"/>
                <a:cs typeface="Arial Unicode MS" panose="020B0604020202020204" pitchFamily="34" charset="-128"/>
              </a:rPr>
              <a:t>Сенки</a:t>
            </a:r>
            <a:endParaRPr lang="bg-BG" sz="2400" cap="small" dirty="0">
              <a:ln w="3175">
                <a:noFill/>
              </a:ln>
              <a:solidFill>
                <a:schemeClr val="bg1"/>
              </a:solidFill>
              <a:effectLst>
                <a:outerShdw blurRad="127000" algn="ctr" rotWithShape="0">
                  <a:prstClr val="black">
                    <a:alpha val="40000"/>
                  </a:prstClr>
                </a:outerShdw>
              </a:effectLst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2" name="Rectangle 21">
            <a:hlinkClick r:id="rId3"/>
          </p:cNvPr>
          <p:cNvSpPr/>
          <p:nvPr/>
        </p:nvSpPr>
        <p:spPr>
          <a:xfrm>
            <a:off x="5029200" y="6237076"/>
            <a:ext cx="2743200" cy="941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150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Calculations and patterns</a:t>
            </a:r>
            <a:endParaRPr lang="bg-BG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Сметки и шаблони</a:t>
            </a:r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4C41D99-E5A6-499A-942F-6CC26490BF27}" type="slidenum">
              <a:rPr lang="bg-BG" smtClean="0"/>
              <a:pPr/>
              <a:t>29</a:t>
            </a:fld>
            <a:endParaRPr lang="bg-BG" dirty="0"/>
          </a:p>
        </p:txBody>
      </p:sp>
      <p:sp>
        <p:nvSpPr>
          <p:cNvPr id="11" name="Rectangle 10">
            <a:hlinkClick r:id="rId2" action="ppaction://hlinkfile"/>
          </p:cNvPr>
          <p:cNvSpPr/>
          <p:nvPr/>
        </p:nvSpPr>
        <p:spPr>
          <a:xfrm>
            <a:off x="1371600" y="2362200"/>
            <a:ext cx="2743200" cy="840620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bg-BG" sz="3200" cap="small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ea typeface="Arial Unicode MS" panose="020B0604020202020204" pitchFamily="34" charset="-128"/>
                <a:cs typeface="Arial Unicode MS" panose="020B0604020202020204" pitchFamily="34" charset="-128"/>
              </a:rPr>
              <a:t>Таблица</a:t>
            </a:r>
            <a:endParaRPr lang="bg-BG" sz="2400" cap="small" dirty="0">
              <a:ln w="3175">
                <a:noFill/>
              </a:ln>
              <a:solidFill>
                <a:schemeClr val="bg1"/>
              </a:solidFill>
              <a:effectLst>
                <a:outerShdw blurRad="127000" algn="ctr" rotWithShape="0">
                  <a:prstClr val="black">
                    <a:alpha val="40000"/>
                  </a:prstClr>
                </a:outerShdw>
              </a:effectLst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Rectangle 11">
            <a:hlinkClick r:id="rId3"/>
          </p:cNvPr>
          <p:cNvSpPr/>
          <p:nvPr/>
        </p:nvSpPr>
        <p:spPr>
          <a:xfrm>
            <a:off x="1371600" y="3185747"/>
            <a:ext cx="2743200" cy="941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3" name="Rectangle 12">
            <a:hlinkClick r:id="rId4" action="ppaction://hlinkfile"/>
          </p:cNvPr>
          <p:cNvSpPr/>
          <p:nvPr/>
        </p:nvSpPr>
        <p:spPr>
          <a:xfrm>
            <a:off x="5029200" y="2362200"/>
            <a:ext cx="2743200" cy="840620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bg-BG" sz="3200" cap="small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r>
              <a:rPr lang="en-US" sz="3200" cap="small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ea typeface="Arial Unicode MS" panose="020B0604020202020204" pitchFamily="34" charset="-128"/>
                <a:cs typeface="Arial Unicode MS" panose="020B0604020202020204" pitchFamily="34" charset="-128"/>
              </a:rPr>
              <a:t>D</a:t>
            </a:r>
            <a:r>
              <a:rPr lang="bg-BG" sz="3200" cap="small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ea typeface="Arial Unicode MS" panose="020B0604020202020204" pitchFamily="34" charset="-128"/>
                <a:cs typeface="Arial Unicode MS" panose="020B0604020202020204" pitchFamily="34" charset="-128"/>
              </a:rPr>
              <a:t> принтер</a:t>
            </a:r>
            <a:endParaRPr lang="bg-BG" sz="2400" cap="small" dirty="0">
              <a:ln w="3175">
                <a:noFill/>
              </a:ln>
              <a:solidFill>
                <a:schemeClr val="bg1"/>
              </a:solidFill>
              <a:effectLst>
                <a:outerShdw blurRad="127000" algn="ctr" rotWithShape="0">
                  <a:prstClr val="black">
                    <a:alpha val="40000"/>
                  </a:prstClr>
                </a:outerShdw>
              </a:effectLst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4" name="Rectangle 13">
            <a:hlinkClick r:id="rId3"/>
          </p:cNvPr>
          <p:cNvSpPr/>
          <p:nvPr/>
        </p:nvSpPr>
        <p:spPr>
          <a:xfrm>
            <a:off x="5029200" y="3185747"/>
            <a:ext cx="2743200" cy="941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5" name="Rectangle 14">
            <a:hlinkClick r:id="rId5" action="ppaction://hlinkfile"/>
          </p:cNvPr>
          <p:cNvSpPr/>
          <p:nvPr/>
        </p:nvSpPr>
        <p:spPr>
          <a:xfrm>
            <a:off x="1371600" y="3886200"/>
            <a:ext cx="2743200" cy="840620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bg-BG" sz="3200" cap="small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ea typeface="Arial Unicode MS" panose="020B0604020202020204" pitchFamily="34" charset="-128"/>
                <a:cs typeface="Arial Unicode MS" panose="020B0604020202020204" pitchFamily="34" charset="-128"/>
              </a:rPr>
              <a:t>Цена на къща</a:t>
            </a:r>
            <a:endParaRPr lang="bg-BG" sz="3200" cap="small" dirty="0">
              <a:ln w="3175">
                <a:noFill/>
              </a:ln>
              <a:solidFill>
                <a:schemeClr val="bg1"/>
              </a:solidFill>
              <a:effectLst>
                <a:outerShdw blurRad="127000" algn="ctr" rotWithShape="0">
                  <a:prstClr val="black">
                    <a:alpha val="40000"/>
                  </a:prstClr>
                </a:outerShdw>
              </a:effectLst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6" name="Rectangle 15">
            <a:hlinkClick r:id="rId3"/>
          </p:cNvPr>
          <p:cNvSpPr/>
          <p:nvPr/>
        </p:nvSpPr>
        <p:spPr>
          <a:xfrm>
            <a:off x="1371600" y="4709747"/>
            <a:ext cx="2743200" cy="941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7" name="Rectangle 16">
            <a:hlinkClick r:id="rId6" action="ppaction://hlinkfile"/>
          </p:cNvPr>
          <p:cNvSpPr/>
          <p:nvPr/>
        </p:nvSpPr>
        <p:spPr>
          <a:xfrm>
            <a:off x="5029200" y="3886200"/>
            <a:ext cx="2743200" cy="840620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bg-BG" sz="3200" cap="small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ea typeface="Arial Unicode MS" panose="020B0604020202020204" pitchFamily="34" charset="-128"/>
                <a:cs typeface="Arial Unicode MS" panose="020B0604020202020204" pitchFamily="34" charset="-128"/>
              </a:rPr>
              <a:t>7 х 13 = 101 ?</a:t>
            </a:r>
            <a:endParaRPr lang="bg-BG" sz="3200" cap="small" dirty="0">
              <a:ln w="3175">
                <a:noFill/>
              </a:ln>
              <a:solidFill>
                <a:schemeClr val="bg1"/>
              </a:solidFill>
              <a:effectLst>
                <a:outerShdw blurRad="127000" algn="ctr" rotWithShape="0">
                  <a:prstClr val="black">
                    <a:alpha val="40000"/>
                  </a:prstClr>
                </a:outerShdw>
              </a:effectLst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8" name="Rectangle 17">
            <a:hlinkClick r:id="rId3"/>
          </p:cNvPr>
          <p:cNvSpPr/>
          <p:nvPr/>
        </p:nvSpPr>
        <p:spPr>
          <a:xfrm>
            <a:off x="5029200" y="4709747"/>
            <a:ext cx="2743200" cy="941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9" name="Rectangle 18">
            <a:hlinkClick r:id="rId7" action="ppaction://hlinkfile"/>
          </p:cNvPr>
          <p:cNvSpPr/>
          <p:nvPr/>
        </p:nvSpPr>
        <p:spPr>
          <a:xfrm>
            <a:off x="1371600" y="5413529"/>
            <a:ext cx="2743200" cy="840620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bg-BG" sz="3200" cap="small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ea typeface="Arial Unicode MS" panose="020B0604020202020204" pitchFamily="34" charset="-128"/>
                <a:cs typeface="Arial Unicode MS" panose="020B0604020202020204" pitchFamily="34" charset="-128"/>
              </a:rPr>
              <a:t>Куб от Г-та</a:t>
            </a:r>
            <a:endParaRPr lang="bg-BG" sz="2400" cap="small" dirty="0">
              <a:ln w="3175">
                <a:noFill/>
              </a:ln>
              <a:solidFill>
                <a:schemeClr val="bg1"/>
              </a:solidFill>
              <a:effectLst>
                <a:outerShdw blurRad="127000" algn="ctr" rotWithShape="0">
                  <a:prstClr val="black">
                    <a:alpha val="40000"/>
                  </a:prstClr>
                </a:outerShdw>
              </a:effectLst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0" name="Rectangle 19">
            <a:hlinkClick r:id="rId3"/>
          </p:cNvPr>
          <p:cNvSpPr/>
          <p:nvPr/>
        </p:nvSpPr>
        <p:spPr>
          <a:xfrm>
            <a:off x="1371600" y="6237076"/>
            <a:ext cx="2743200" cy="941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1" name="Rectangle 20">
            <a:hlinkClick r:id="rId8" action="ppaction://hlinkfile"/>
          </p:cNvPr>
          <p:cNvSpPr/>
          <p:nvPr/>
        </p:nvSpPr>
        <p:spPr>
          <a:xfrm>
            <a:off x="5029200" y="5413529"/>
            <a:ext cx="2743200" cy="840620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txBody>
          <a:bodyPr vert="horz" lIns="0" tIns="45720" rIns="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bg-BG" sz="1600" cap="small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ea typeface="Arial Unicode MS" panose="020B0604020202020204" pitchFamily="34" charset="-128"/>
                <a:cs typeface="Arial Unicode MS" panose="020B0604020202020204" pitchFamily="34" charset="-128"/>
              </a:rPr>
              <a:t>Флагове на Норвегия, Индонезия, Полша, Финландия, Франция, Холандия и Тайланд</a:t>
            </a:r>
            <a:endParaRPr lang="bg-BG" sz="1200" cap="small" dirty="0">
              <a:ln w="3175">
                <a:noFill/>
              </a:ln>
              <a:solidFill>
                <a:schemeClr val="bg1"/>
              </a:solidFill>
              <a:effectLst>
                <a:outerShdw blurRad="127000" algn="ctr" rotWithShape="0">
                  <a:prstClr val="black">
                    <a:alpha val="40000"/>
                  </a:prstClr>
                </a:outerShdw>
              </a:effectLst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2" name="Rectangle 21">
            <a:hlinkClick r:id="rId3"/>
          </p:cNvPr>
          <p:cNvSpPr/>
          <p:nvPr/>
        </p:nvSpPr>
        <p:spPr>
          <a:xfrm>
            <a:off x="5029200" y="6237076"/>
            <a:ext cx="2743200" cy="941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3" name="Rectangle 22">
            <a:hlinkClick r:id="rId9" action="ppaction://hlinkfile"/>
          </p:cNvPr>
          <p:cNvSpPr/>
          <p:nvPr/>
        </p:nvSpPr>
        <p:spPr>
          <a:xfrm>
            <a:off x="7848600" y="2362200"/>
            <a:ext cx="609600" cy="840620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bg-BG" sz="3200" cap="small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ea typeface="Arial Unicode MS" panose="020B0604020202020204" pitchFamily="34" charset="-128"/>
                <a:cs typeface="Arial Unicode MS" panose="020B0604020202020204" pitchFamily="34" charset="-128"/>
              </a:rPr>
              <a:t>+</a:t>
            </a:r>
            <a:endParaRPr lang="bg-BG" sz="2400" cap="small" dirty="0">
              <a:ln w="3175">
                <a:noFill/>
              </a:ln>
              <a:solidFill>
                <a:schemeClr val="bg1"/>
              </a:solidFill>
              <a:effectLst>
                <a:outerShdw blurRad="127000" algn="ctr" rotWithShape="0">
                  <a:prstClr val="black">
                    <a:alpha val="40000"/>
                  </a:prstClr>
                </a:outerShdw>
              </a:effectLst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4" name="Rectangle 23">
            <a:hlinkClick r:id="rId3"/>
          </p:cNvPr>
          <p:cNvSpPr/>
          <p:nvPr/>
        </p:nvSpPr>
        <p:spPr>
          <a:xfrm>
            <a:off x="7848600" y="3185747"/>
            <a:ext cx="609600" cy="941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5" name="Rectangle 24">
            <a:hlinkClick r:id="rId10" action="ppaction://hlinkfile"/>
          </p:cNvPr>
          <p:cNvSpPr/>
          <p:nvPr/>
        </p:nvSpPr>
        <p:spPr>
          <a:xfrm>
            <a:off x="7848600" y="3886200"/>
            <a:ext cx="609600" cy="840620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bg-BG" sz="3200" cap="small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ea typeface="Arial Unicode MS" panose="020B0604020202020204" pitchFamily="34" charset="-128"/>
                <a:cs typeface="Arial Unicode MS" panose="020B0604020202020204" pitchFamily="34" charset="-128"/>
              </a:rPr>
              <a:t>+</a:t>
            </a:r>
            <a:endParaRPr lang="bg-BG" sz="2400" cap="small" dirty="0">
              <a:ln w="3175">
                <a:noFill/>
              </a:ln>
              <a:solidFill>
                <a:schemeClr val="bg1"/>
              </a:solidFill>
              <a:effectLst>
                <a:outerShdw blurRad="127000" algn="ctr" rotWithShape="0">
                  <a:prstClr val="black">
                    <a:alpha val="40000"/>
                  </a:prstClr>
                </a:outerShdw>
              </a:effectLst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6" name="Rectangle 25">
            <a:hlinkClick r:id="rId3"/>
          </p:cNvPr>
          <p:cNvSpPr/>
          <p:nvPr/>
        </p:nvSpPr>
        <p:spPr>
          <a:xfrm>
            <a:off x="7848600" y="4709747"/>
            <a:ext cx="609600" cy="941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7" name="Rectangle 26">
            <a:hlinkClick r:id="rId11" action="ppaction://hlinkfile"/>
          </p:cNvPr>
          <p:cNvSpPr/>
          <p:nvPr/>
        </p:nvSpPr>
        <p:spPr>
          <a:xfrm>
            <a:off x="7848600" y="5406871"/>
            <a:ext cx="609600" cy="840620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bg-BG" sz="3200" cap="small" dirty="0" smtClean="0">
                <a:ln w="3175">
                  <a:noFill/>
                </a:ln>
                <a:solidFill>
                  <a:schemeClr val="bg1"/>
                </a:solidFill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ea typeface="Arial Unicode MS" panose="020B0604020202020204" pitchFamily="34" charset="-128"/>
                <a:cs typeface="Arial Unicode MS" panose="020B0604020202020204" pitchFamily="34" charset="-128"/>
              </a:rPr>
              <a:t>+</a:t>
            </a:r>
            <a:endParaRPr lang="bg-BG" sz="2400" cap="small" dirty="0">
              <a:ln w="3175">
                <a:noFill/>
              </a:ln>
              <a:solidFill>
                <a:schemeClr val="bg1"/>
              </a:solidFill>
              <a:effectLst>
                <a:outerShdw blurRad="127000" algn="ctr" rotWithShape="0">
                  <a:prstClr val="black">
                    <a:alpha val="40000"/>
                  </a:prstClr>
                </a:outerShdw>
              </a:effectLst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8" name="Rectangle 27">
            <a:hlinkClick r:id="rId3"/>
          </p:cNvPr>
          <p:cNvSpPr/>
          <p:nvPr/>
        </p:nvSpPr>
        <p:spPr>
          <a:xfrm>
            <a:off x="7848600" y="6230418"/>
            <a:ext cx="609600" cy="941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929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I. </a:t>
            </a:r>
            <a:r>
              <a:rPr lang="bg-BG" dirty="0" smtClean="0"/>
              <a:t>НАЧАЛОТО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ЖИЗНЕН ЦИКЪЛ НА КУРСОВЕ</a:t>
            </a:r>
            <a:endParaRPr lang="bg-BG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4294967295"/>
          </p:nvPr>
        </p:nvSpPr>
        <p:spPr>
          <a:xfrm>
            <a:off x="0" y="304800"/>
            <a:ext cx="9144000" cy="595313"/>
          </a:xfrm>
        </p:spPr>
        <p:txBody>
          <a:bodyPr>
            <a:noAutofit/>
          </a:bodyPr>
          <a:lstStyle/>
          <a:p>
            <a:pPr marL="0" indent="0" algn="ctr">
              <a:spcBef>
                <a:spcPct val="0"/>
              </a:spcBef>
              <a:buNone/>
            </a:pPr>
            <a:r>
              <a:rPr lang="en-US" sz="4400" dirty="0" smtClean="0">
                <a:ln w="3175">
                  <a:noFill/>
                </a:ln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I. THE BEGINNING</a:t>
            </a:r>
            <a:endParaRPr lang="bg-BG" sz="4400" dirty="0">
              <a:ln w="3175">
                <a:noFill/>
              </a:ln>
              <a:effectLst>
                <a:outerShdw blurRad="127000" algn="ctr" rotWithShape="0">
                  <a:prstClr val="black">
                    <a:alpha val="40000"/>
                  </a:prstClr>
                </a:outerShdw>
              </a:effectLst>
              <a:latin typeface="Arial Black" panose="020B0A040201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4294967295"/>
          </p:nvPr>
        </p:nvSpPr>
        <p:spPr>
          <a:xfrm>
            <a:off x="0" y="990600"/>
            <a:ext cx="9144000" cy="59372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400" dirty="0" smtClean="0">
                <a:ln w="3175">
                  <a:noFill/>
                </a:ln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LIFECYCLE OF UNIVERSITY COURSES</a:t>
            </a:r>
            <a:endParaRPr lang="bg-BG" sz="2400" dirty="0">
              <a:ln w="3175">
                <a:noFill/>
              </a:ln>
              <a:effectLst>
                <a:outerShdw blurRad="127000" algn="ctr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4114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bg-BG" dirty="0" smtClean="0"/>
              <a:t>Кодиране/декодиране</a:t>
            </a:r>
          </a:p>
          <a:p>
            <a:pPr lvl="1"/>
            <a:r>
              <a:rPr lang="bg-BG" dirty="0" smtClean="0"/>
              <a:t>Разгадайте алгоритъма за кодиране на сцена</a:t>
            </a:r>
          </a:p>
          <a:p>
            <a:r>
              <a:rPr lang="bg-BG" dirty="0" smtClean="0"/>
              <a:t>Програмиране</a:t>
            </a:r>
          </a:p>
          <a:p>
            <a:pPr lvl="1"/>
            <a:r>
              <a:rPr lang="bg-BG" dirty="0" smtClean="0"/>
              <a:t>Изходният код на приложението ще се изучава в новия курс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CS Problems</a:t>
            </a:r>
            <a:endParaRPr lang="bg-BG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Други задачи</a:t>
            </a:r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4C41D99-E5A6-499A-942F-6CC26490BF27}" type="slidenum">
              <a:rPr lang="bg-BG" smtClean="0"/>
              <a:pPr/>
              <a:t>30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28899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V. </a:t>
            </a:r>
            <a:r>
              <a:rPr lang="bg-BG" dirty="0" smtClean="0"/>
              <a:t>ЗАКЛЮЧЕНИЕ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ЗАКЛЮЧЕНИЕ И ПЛАНОВЕ</a:t>
            </a:r>
            <a:endParaRPr lang="bg-BG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4294967295"/>
          </p:nvPr>
        </p:nvSpPr>
        <p:spPr>
          <a:xfrm>
            <a:off x="0" y="304800"/>
            <a:ext cx="9144000" cy="595313"/>
          </a:xfrm>
        </p:spPr>
        <p:txBody>
          <a:bodyPr>
            <a:noAutofit/>
          </a:bodyPr>
          <a:lstStyle/>
          <a:p>
            <a:pPr marL="0" indent="0" algn="ctr">
              <a:spcBef>
                <a:spcPct val="0"/>
              </a:spcBef>
              <a:buNone/>
            </a:pPr>
            <a:r>
              <a:rPr lang="en-US" sz="4400" dirty="0" smtClean="0">
                <a:ln w="3175">
                  <a:noFill/>
                </a:ln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V. SUMMARY</a:t>
            </a:r>
            <a:endParaRPr lang="bg-BG" sz="4400" dirty="0">
              <a:ln w="3175">
                <a:noFill/>
              </a:ln>
              <a:effectLst>
                <a:outerShdw blurRad="127000" algn="ctr" rotWithShape="0">
                  <a:prstClr val="black">
                    <a:alpha val="40000"/>
                  </a:prstClr>
                </a:outerShdw>
              </a:effectLst>
              <a:latin typeface="Arial Black" panose="020B0A040201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4294967295"/>
          </p:nvPr>
        </p:nvSpPr>
        <p:spPr>
          <a:xfrm>
            <a:off x="0" y="990600"/>
            <a:ext cx="9144000" cy="59372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400" dirty="0" smtClean="0">
                <a:ln w="3175">
                  <a:noFill/>
                </a:ln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SUMMARY AND FUTURE PLANS</a:t>
            </a:r>
            <a:endParaRPr lang="bg-BG" sz="2400" dirty="0">
              <a:ln w="3175">
                <a:noFill/>
              </a:ln>
              <a:effectLst>
                <a:outerShdw blurRad="127000" algn="ctr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9087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bg-BG" dirty="0" smtClean="0"/>
              <a:t>Образователен софтуер</a:t>
            </a:r>
          </a:p>
          <a:p>
            <a:pPr lvl="1"/>
            <a:r>
              <a:rPr lang="bg-BG" dirty="0" smtClean="0"/>
              <a:t>Приложим на всички образователни нива</a:t>
            </a:r>
          </a:p>
          <a:p>
            <a:pPr lvl="1"/>
            <a:r>
              <a:rPr lang="bg-BG" dirty="0" smtClean="0"/>
              <a:t>Покрива широк спектър от дейности</a:t>
            </a:r>
          </a:p>
          <a:p>
            <a:pPr lvl="1"/>
            <a:r>
              <a:rPr lang="bg-BG" dirty="0" err="1" smtClean="0"/>
              <a:t>Безотпадъчно</a:t>
            </a:r>
            <a:r>
              <a:rPr lang="bg-BG" dirty="0" smtClean="0"/>
              <a:t> ползване на 100%</a:t>
            </a:r>
          </a:p>
          <a:p>
            <a:r>
              <a:rPr lang="bg-BG" dirty="0" smtClean="0"/>
              <a:t>Горд съм</a:t>
            </a:r>
          </a:p>
          <a:p>
            <a:pPr lvl="1"/>
            <a:r>
              <a:rPr lang="bg-BG" dirty="0" smtClean="0"/>
              <a:t>С първото си </a:t>
            </a:r>
            <a:r>
              <a:rPr lang="en-US" dirty="0" err="1" smtClean="0"/>
              <a:t>WebGL</a:t>
            </a:r>
            <a:r>
              <a:rPr lang="en-US" dirty="0" smtClean="0"/>
              <a:t>/HTML/</a:t>
            </a:r>
            <a:r>
              <a:rPr lang="en-US" dirty="0" err="1" smtClean="0"/>
              <a:t>JS</a:t>
            </a:r>
            <a:r>
              <a:rPr lang="bg-BG" dirty="0" smtClean="0"/>
              <a:t> приложение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bg-BG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Заключение</a:t>
            </a:r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4C41D99-E5A6-499A-942F-6CC26490BF27}" type="slidenum">
              <a:rPr lang="bg-BG" smtClean="0"/>
              <a:pPr/>
              <a:t>32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6268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bg-BG" dirty="0" smtClean="0"/>
              <a:t>Курсове</a:t>
            </a:r>
          </a:p>
          <a:p>
            <a:pPr lvl="1"/>
            <a:r>
              <a:rPr lang="bg-BG" dirty="0" smtClean="0"/>
              <a:t>Завършване на започнатия курс</a:t>
            </a:r>
          </a:p>
          <a:p>
            <a:pPr lvl="1"/>
            <a:r>
              <a:rPr lang="bg-BG" dirty="0"/>
              <a:t>С</a:t>
            </a:r>
            <a:r>
              <a:rPr lang="bg-BG" dirty="0" smtClean="0"/>
              <a:t>ъздаване на още два нови курса</a:t>
            </a:r>
          </a:p>
          <a:p>
            <a:r>
              <a:rPr lang="bg-BG" dirty="0" smtClean="0"/>
              <a:t>Софтуер</a:t>
            </a:r>
          </a:p>
          <a:p>
            <a:pPr lvl="1"/>
            <a:r>
              <a:rPr lang="bg-BG" dirty="0" smtClean="0"/>
              <a:t>Добавяне на нови приложения (Зари, …)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Future plans</a:t>
            </a:r>
            <a:endParaRPr lang="bg-BG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Бъдещи планове</a:t>
            </a:r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4C41D99-E5A6-499A-942F-6CC26490BF27}" type="slidenum">
              <a:rPr lang="bg-BG" smtClean="0"/>
              <a:pPr/>
              <a:t>33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66102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Neil </a:t>
            </a:r>
            <a:r>
              <a:rPr lang="en-US" dirty="0" err="1" smtClean="0"/>
              <a:t>tyson</a:t>
            </a:r>
            <a:endParaRPr lang="bg-BG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Нийл </a:t>
            </a:r>
            <a:r>
              <a:rPr lang="bg-BG" dirty="0" err="1" smtClean="0"/>
              <a:t>Тайсън</a:t>
            </a:r>
            <a:endParaRPr lang="bg-BG" dirty="0"/>
          </a:p>
        </p:txBody>
      </p:sp>
      <p:pic>
        <p:nvPicPr>
          <p:cNvPr id="1026" name="Picture 2" descr="D:\Pavel\Papers\IMI BAN 2014\StudentsGrades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776412"/>
            <a:ext cx="8839200" cy="302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8"/>
          <p:cNvSpPr>
            <a:spLocks noGrp="1"/>
          </p:cNvSpPr>
          <p:nvPr>
            <p:ph idx="10"/>
          </p:nvPr>
        </p:nvSpPr>
        <p:spPr>
          <a:xfrm>
            <a:off x="152400" y="4038601"/>
            <a:ext cx="8839200" cy="2797276"/>
          </a:xfrm>
          <a:solidFill>
            <a:schemeClr val="tx1"/>
          </a:solidFill>
        </p:spPr>
        <p:txBody>
          <a:bodyPr>
            <a:normAutofit/>
          </a:bodyPr>
          <a:lstStyle/>
          <a:p>
            <a:pPr lvl="1"/>
            <a:r>
              <a:rPr lang="bg-BG" sz="4000" b="1" dirty="0" smtClean="0"/>
              <a:t>Когато учениците мамят на изпити, това е защото нашата образователна система цени оценките повече, отколкото учениците ценят ученето.</a:t>
            </a:r>
            <a:endParaRPr lang="bg-BG" sz="40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4C41D99-E5A6-499A-942F-6CC26490BF27}" type="slidenum">
              <a:rPr lang="bg-BG" smtClean="0"/>
              <a:pPr/>
              <a:t>34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5885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bg-BG" dirty="0" smtClean="0"/>
              <a:t>Наблюдение</a:t>
            </a:r>
          </a:p>
          <a:p>
            <a:pPr lvl="1"/>
            <a:r>
              <a:rPr lang="bg-BG" dirty="0" smtClean="0"/>
              <a:t>200 ученика с </a:t>
            </a:r>
            <a:r>
              <a:rPr lang="bg-BG" dirty="0" err="1" smtClean="0"/>
              <a:t>Куби</a:t>
            </a:r>
            <a:r>
              <a:rPr lang="bg-BG" dirty="0" smtClean="0"/>
              <a:t> – нито едно преписване</a:t>
            </a:r>
          </a:p>
          <a:p>
            <a:r>
              <a:rPr lang="bg-BG" dirty="0" smtClean="0"/>
              <a:t>План</a:t>
            </a:r>
          </a:p>
          <a:p>
            <a:pPr lvl="1"/>
            <a:r>
              <a:rPr lang="bg-BG" dirty="0" smtClean="0"/>
              <a:t>Експериментално обучително оценяване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Learning DURING evaluation</a:t>
            </a:r>
            <a:endParaRPr lang="bg-BG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Обучително оценяване</a:t>
            </a:r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4C41D99-E5A6-499A-942F-6CC26490BF27}" type="slidenum">
              <a:rPr lang="bg-BG" smtClean="0"/>
              <a:pPr/>
              <a:t>35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05538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" y="4641090"/>
            <a:ext cx="9143999" cy="2216910"/>
          </a:xfrm>
        </p:spPr>
        <p:txBody>
          <a:bodyPr>
            <a:normAutofit/>
          </a:bodyPr>
          <a:lstStyle/>
          <a:p>
            <a:r>
              <a:rPr lang="bg-BG" dirty="0" smtClean="0"/>
              <a:t>БЛАГОДАРЯ ЗА ВНИМАНИЕТО</a:t>
            </a:r>
            <a:br>
              <a:rPr lang="bg-BG" dirty="0" smtClean="0"/>
            </a:br>
            <a:r>
              <a:rPr lang="bg-BG" sz="3600" dirty="0" smtClean="0"/>
              <a:t/>
            </a:r>
            <a:br>
              <a:rPr lang="bg-BG" sz="3600" dirty="0" smtClean="0"/>
            </a:br>
            <a:r>
              <a:rPr lang="bg-BG" sz="2000" dirty="0" smtClean="0"/>
              <a:t>за контакти</a:t>
            </a:r>
            <a:r>
              <a:rPr lang="en-US" sz="2000" dirty="0" smtClean="0"/>
              <a:t>:</a:t>
            </a:r>
            <a:endParaRPr lang="bg-BG" sz="2000" dirty="0"/>
          </a:p>
          <a:p>
            <a:r>
              <a:rPr lang="bg-BG" sz="2000" dirty="0" smtClean="0"/>
              <a:t>П. Бойчев, </a:t>
            </a:r>
            <a:r>
              <a:rPr lang="bg-BG" sz="2000" dirty="0" err="1" smtClean="0"/>
              <a:t>ФМИ</a:t>
            </a:r>
            <a:r>
              <a:rPr lang="bg-BG" sz="2000" dirty="0" smtClean="0"/>
              <a:t>, СУ</a:t>
            </a:r>
          </a:p>
          <a:p>
            <a:r>
              <a:rPr lang="en-US" sz="2000" dirty="0" err="1" smtClean="0"/>
              <a:t>boytchev</a:t>
            </a:r>
            <a:r>
              <a:rPr lang="en-US" sz="2000" dirty="0" smtClean="0"/>
              <a:t>    </a:t>
            </a:r>
            <a:r>
              <a:rPr lang="en-US" sz="2000" dirty="0" err="1" smtClean="0"/>
              <a:t>fmi</a:t>
            </a:r>
            <a:r>
              <a:rPr lang="en-US" sz="2000" dirty="0" smtClean="0"/>
              <a:t> </a:t>
            </a:r>
            <a:r>
              <a:rPr lang="en-US" sz="2000" dirty="0" err="1" smtClean="0"/>
              <a:t>uni</a:t>
            </a:r>
            <a:r>
              <a:rPr lang="en-US" sz="2000" dirty="0" smtClean="0"/>
              <a:t> </a:t>
            </a:r>
            <a:r>
              <a:rPr lang="en-US" sz="2000" dirty="0" err="1" smtClean="0"/>
              <a:t>sofia</a:t>
            </a:r>
            <a:r>
              <a:rPr lang="en-US" sz="2000" dirty="0" smtClean="0"/>
              <a:t> </a:t>
            </a:r>
            <a:r>
              <a:rPr lang="en-US" sz="2000" dirty="0" err="1" smtClean="0"/>
              <a:t>bg</a:t>
            </a:r>
            <a:endParaRPr lang="bg-BG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4294967295"/>
          </p:nvPr>
        </p:nvSpPr>
        <p:spPr>
          <a:xfrm>
            <a:off x="0" y="304800"/>
            <a:ext cx="9144000" cy="595313"/>
          </a:xfrm>
        </p:spPr>
        <p:txBody>
          <a:bodyPr>
            <a:noAutofit/>
          </a:bodyPr>
          <a:lstStyle/>
          <a:p>
            <a:pPr marL="0" indent="0" algn="ctr">
              <a:spcBef>
                <a:spcPct val="0"/>
              </a:spcBef>
              <a:buNone/>
            </a:pPr>
            <a:r>
              <a:rPr lang="en-US" sz="4400" dirty="0" smtClean="0">
                <a:ln w="3175">
                  <a:noFill/>
                </a:ln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THE END</a:t>
            </a:r>
            <a:endParaRPr lang="bg-BG" sz="4400" dirty="0">
              <a:ln w="3175">
                <a:noFill/>
              </a:ln>
              <a:effectLst>
                <a:outerShdw blurRad="127000" algn="ctr" rotWithShape="0">
                  <a:prstClr val="black">
                    <a:alpha val="40000"/>
                  </a:prstClr>
                </a:outerShdw>
              </a:effectLst>
              <a:latin typeface="Arial Black" panose="020B0A040201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4294967295"/>
          </p:nvPr>
        </p:nvSpPr>
        <p:spPr>
          <a:xfrm>
            <a:off x="0" y="990600"/>
            <a:ext cx="9144000" cy="59372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400" dirty="0" smtClean="0">
                <a:ln w="3175">
                  <a:noFill/>
                </a:ln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THANKS FOR YOUR ATTENTION</a:t>
            </a:r>
            <a:endParaRPr lang="bg-BG" sz="2400" dirty="0">
              <a:ln w="3175">
                <a:noFill/>
              </a:ln>
              <a:effectLst>
                <a:outerShdw blurRad="127000" algn="ctr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976450" y="6400800"/>
            <a:ext cx="2549856" cy="45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bg-BG" sz="3200" b="0" kern="1200" dirty="0">
                <a:ln w="3175">
                  <a:noFill/>
                </a:ln>
                <a:solidFill>
                  <a:schemeClr val="bg1"/>
                </a:solidFill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 smtClean="0"/>
              <a:t>@</a:t>
            </a:r>
            <a:r>
              <a:rPr lang="en-US" sz="1800" dirty="0" smtClean="0"/>
              <a:t>   </a:t>
            </a:r>
            <a:r>
              <a:rPr lang="en-US" sz="1600" dirty="0" smtClean="0"/>
              <a:t>   </a:t>
            </a:r>
            <a:r>
              <a:rPr lang="en-US" sz="2000" dirty="0" smtClean="0"/>
              <a:t>.</a:t>
            </a:r>
            <a:r>
              <a:rPr lang="en-US" sz="1800" dirty="0" smtClean="0"/>
              <a:t> </a:t>
            </a:r>
            <a:r>
              <a:rPr lang="en-US" sz="2000" dirty="0" smtClean="0"/>
              <a:t>    -</a:t>
            </a:r>
            <a:r>
              <a:rPr lang="en-US" sz="1800" dirty="0" smtClean="0"/>
              <a:t>        </a:t>
            </a:r>
            <a:r>
              <a:rPr lang="en-US" sz="2000" dirty="0" smtClean="0"/>
              <a:t>.</a:t>
            </a:r>
            <a:endParaRPr lang="ru-RU" dirty="0"/>
          </a:p>
        </p:txBody>
      </p:sp>
      <p:pic>
        <p:nvPicPr>
          <p:cNvPr id="7" name="Picture 3" descr="D:\Pavel\Papers\IMI BAN 2014\images\logo_imi_ban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5768"/>
            <a:ext cx="10668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7326967" y="5788400"/>
            <a:ext cx="1841636" cy="1069600"/>
            <a:chOff x="7326967" y="2045635"/>
            <a:chExt cx="1841636" cy="1069600"/>
          </a:xfrm>
        </p:grpSpPr>
        <p:pic>
          <p:nvPicPr>
            <p:cNvPr id="9" name="Picture 4" descr="D:\Pavel\Papers\IMI BAN 2014\images\logo_scientix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26967" y="2045635"/>
              <a:ext cx="1838325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5" descr="D:\Pavel\Papers\IMI BAN 2014\images\logo_scientix_sub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7958928" y="2822756"/>
              <a:ext cx="1209675" cy="2924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87703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Създаване и пенсиониране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0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Създаване на курсове</a:t>
            </a:r>
          </a:p>
          <a:p>
            <a:pPr lvl="1"/>
            <a:r>
              <a:rPr lang="bg-BG" dirty="0" smtClean="0"/>
              <a:t>Средно по един годишно с изцяло собствен материал, редовно актуализиране</a:t>
            </a:r>
            <a:endParaRPr lang="bg-BG" dirty="0"/>
          </a:p>
          <a:p>
            <a:r>
              <a:rPr lang="bg-BG" dirty="0" smtClean="0"/>
              <a:t>След 5 години активен живот</a:t>
            </a:r>
          </a:p>
          <a:p>
            <a:pPr lvl="1"/>
            <a:r>
              <a:rPr lang="bg-BG" dirty="0" smtClean="0"/>
              <a:t>Признаци на износване и остаряване</a:t>
            </a:r>
          </a:p>
          <a:p>
            <a:pPr lvl="1"/>
            <a:r>
              <a:rPr lang="bg-BG" dirty="0" smtClean="0"/>
              <a:t>Саниране или пенсиониране на курсове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Course</a:t>
            </a:r>
            <a:r>
              <a:rPr lang="bg-BG" dirty="0" smtClean="0"/>
              <a:t> </a:t>
            </a:r>
            <a:r>
              <a:rPr lang="en-US" dirty="0" smtClean="0"/>
              <a:t>CREATION and retirement</a:t>
            </a:r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4C41D99-E5A6-499A-942F-6CC26490BF27}" type="slidenum">
              <a:rPr lang="bg-BG" smtClean="0"/>
              <a:pPr/>
              <a:t>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88231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Нови курсове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0"/>
          </p:nvPr>
        </p:nvSpPr>
        <p:spPr/>
        <p:txBody>
          <a:bodyPr>
            <a:normAutofit/>
          </a:bodyPr>
          <a:lstStyle/>
          <a:p>
            <a:r>
              <a:rPr lang="bg-BG" dirty="0"/>
              <a:t>Цели</a:t>
            </a:r>
          </a:p>
          <a:p>
            <a:pPr lvl="1"/>
            <a:r>
              <a:rPr lang="bg-BG" dirty="0"/>
              <a:t>А</a:t>
            </a:r>
            <a:r>
              <a:rPr lang="bg-BG" dirty="0" smtClean="0"/>
              <a:t>ктуални</a:t>
            </a:r>
            <a:r>
              <a:rPr lang="bg-BG" dirty="0"/>
              <a:t>, приложими</a:t>
            </a:r>
          </a:p>
          <a:p>
            <a:pPr lvl="1"/>
            <a:r>
              <a:rPr lang="bg-BG" dirty="0" err="1"/>
              <a:t>Дефмизирани</a:t>
            </a:r>
            <a:r>
              <a:rPr lang="bg-BG" dirty="0"/>
              <a:t> и </a:t>
            </a:r>
            <a:r>
              <a:rPr lang="bg-BG" dirty="0" err="1"/>
              <a:t>депавлизирани</a:t>
            </a:r>
            <a:endParaRPr lang="bg-BG" dirty="0"/>
          </a:p>
          <a:p>
            <a:r>
              <a:rPr lang="bg-BG" dirty="0" smtClean="0"/>
              <a:t>Технологии</a:t>
            </a:r>
          </a:p>
          <a:p>
            <a:pPr lvl="1"/>
            <a:r>
              <a:rPr lang="en-US" dirty="0" err="1" smtClean="0"/>
              <a:t>WebGL</a:t>
            </a:r>
            <a:r>
              <a:rPr lang="en-US" dirty="0" smtClean="0"/>
              <a:t>, HTML5, JavaScript</a:t>
            </a:r>
            <a:endParaRPr lang="bg-BG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New courses – requirements and problems</a:t>
            </a:r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4C41D99-E5A6-499A-942F-6CC26490BF27}" type="slidenum">
              <a:rPr lang="bg-BG" smtClean="0"/>
              <a:pPr/>
              <a:t>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9253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Избраните технологии</a:t>
            </a:r>
            <a:endParaRPr lang="bg-BG" dirty="0"/>
          </a:p>
          <a:p>
            <a:pPr lvl="1"/>
            <a:r>
              <a:rPr lang="bg-BG" dirty="0"/>
              <a:t>Напълно нови и неизвестни за мен</a:t>
            </a:r>
          </a:p>
          <a:p>
            <a:pPr lvl="1"/>
            <a:r>
              <a:rPr lang="bg-BG" dirty="0"/>
              <a:t>Как да преподавам на тяхна основа?</a:t>
            </a:r>
            <a:endParaRPr lang="en-US" dirty="0"/>
          </a:p>
          <a:p>
            <a:r>
              <a:rPr lang="bg-BG" dirty="0" smtClean="0"/>
              <a:t>Решение </a:t>
            </a:r>
            <a:r>
              <a:rPr lang="bg-BG" dirty="0"/>
              <a:t>– да си поиграя с тях</a:t>
            </a:r>
            <a:endParaRPr lang="en-US" dirty="0"/>
          </a:p>
          <a:p>
            <a:pPr lvl="1"/>
            <a:r>
              <a:rPr lang="bg-BG" dirty="0"/>
              <a:t>Да направя образователно приложение</a:t>
            </a:r>
          </a:p>
          <a:p>
            <a:pPr lvl="1"/>
            <a:r>
              <a:rPr lang="bg-BG" dirty="0"/>
              <a:t>(т.е. учене на части в движение)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Learning at teachable level</a:t>
            </a:r>
            <a:endParaRPr lang="bg-BG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Да се науча, за да науча</a:t>
            </a:r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4C41D99-E5A6-499A-942F-6CC26490BF27}" type="slidenum">
              <a:rPr lang="bg-BG" smtClean="0"/>
              <a:pPr/>
              <a:t>6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67059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II. </a:t>
            </a:r>
            <a:r>
              <a:rPr lang="bg-BG" dirty="0" err="1" smtClean="0"/>
              <a:t>КУБИ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ОБРАЗОВАТЕЛНО ПРИЛОЖЕНИЕ</a:t>
            </a:r>
          </a:p>
          <a:p>
            <a:endParaRPr lang="bg-BG" sz="1100" dirty="0" smtClean="0"/>
          </a:p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127000" algn="ctr" rotWithShape="0">
                    <a:schemeClr val="accent1">
                      <a:lumMod val="75000"/>
                      <a:alpha val="40000"/>
                    </a:schemeClr>
                  </a:outerShdw>
                </a:effectLst>
              </a:rPr>
              <a:t>pavel.it.fmi.uni-sofia.bg/axolotl/</a:t>
            </a:r>
            <a:r>
              <a:rPr lang="en-GB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127000" algn="ctr" rotWithShape="0">
                    <a:schemeClr val="accent1">
                      <a:lumMod val="75000"/>
                      <a:alpha val="40000"/>
                    </a:schemeClr>
                  </a:outerShdw>
                </a:effectLst>
              </a:rPr>
              <a:t>cubi</a:t>
            </a:r>
            <a:endParaRPr lang="bg-BG" dirty="0">
              <a:solidFill>
                <a:schemeClr val="accent1">
                  <a:lumMod val="75000"/>
                </a:schemeClr>
              </a:solidFill>
              <a:effectLst>
                <a:outerShdw blurRad="127000" algn="ctr" rotWithShape="0">
                  <a:schemeClr val="accent1">
                    <a:lumMod val="75000"/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4294967295"/>
          </p:nvPr>
        </p:nvSpPr>
        <p:spPr>
          <a:xfrm>
            <a:off x="0" y="304800"/>
            <a:ext cx="9144000" cy="595313"/>
          </a:xfrm>
        </p:spPr>
        <p:txBody>
          <a:bodyPr>
            <a:noAutofit/>
          </a:bodyPr>
          <a:lstStyle/>
          <a:p>
            <a:pPr marL="0" indent="0" algn="ctr">
              <a:spcBef>
                <a:spcPct val="0"/>
              </a:spcBef>
              <a:buNone/>
            </a:pPr>
            <a:r>
              <a:rPr lang="en-US" sz="4400" dirty="0" smtClean="0">
                <a:ln w="3175">
                  <a:noFill/>
                </a:ln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II. </a:t>
            </a:r>
            <a:r>
              <a:rPr lang="en-US" sz="4400" dirty="0" err="1" smtClean="0">
                <a:ln w="3175">
                  <a:noFill/>
                </a:ln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CUBI</a:t>
            </a:r>
            <a:endParaRPr lang="bg-BG" sz="4400" dirty="0">
              <a:ln w="3175">
                <a:noFill/>
              </a:ln>
              <a:effectLst>
                <a:outerShdw blurRad="127000" algn="ctr" rotWithShape="0">
                  <a:prstClr val="black">
                    <a:alpha val="40000"/>
                  </a:prstClr>
                </a:outerShdw>
              </a:effectLst>
              <a:latin typeface="Arial Black" panose="020B0A040201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4294967295"/>
          </p:nvPr>
        </p:nvSpPr>
        <p:spPr>
          <a:xfrm>
            <a:off x="0" y="990600"/>
            <a:ext cx="9144000" cy="59372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400" dirty="0" smtClean="0">
                <a:ln w="3175">
                  <a:noFill/>
                </a:ln>
                <a:effectLst>
                  <a:outerShdw blurRad="127000" algn="ctr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EDUCATIONAL SOFTWARE</a:t>
            </a:r>
            <a:endParaRPr lang="bg-BG" sz="2400" dirty="0">
              <a:ln w="3175">
                <a:noFill/>
              </a:ln>
              <a:effectLst>
                <a:outerShdw blurRad="127000" algn="ctr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8910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bg-BG" dirty="0" smtClean="0"/>
              <a:t>Какво представлява?</a:t>
            </a:r>
          </a:p>
          <a:p>
            <a:pPr lvl="1"/>
            <a:r>
              <a:rPr lang="bg-BG" dirty="0" smtClean="0"/>
              <a:t>Конструктор с кубчета с картинки</a:t>
            </a:r>
          </a:p>
          <a:p>
            <a:r>
              <a:rPr lang="bg-BG" dirty="0" smtClean="0"/>
              <a:t>Особености</a:t>
            </a:r>
          </a:p>
          <a:p>
            <a:pPr lvl="1"/>
            <a:r>
              <a:rPr lang="bg-BG" dirty="0" err="1" smtClean="0"/>
              <a:t>Многоплатформен</a:t>
            </a:r>
            <a:r>
              <a:rPr lang="bg-BG" dirty="0" smtClean="0"/>
              <a:t>, интуитивен, тримерен</a:t>
            </a:r>
            <a:br>
              <a:rPr lang="bg-BG" dirty="0" smtClean="0"/>
            </a:br>
            <a:r>
              <a:rPr lang="bg-BG" dirty="0" smtClean="0"/>
              <a:t>и най-вече … </a:t>
            </a:r>
            <a:r>
              <a:rPr lang="bg-BG" dirty="0" err="1" smtClean="0"/>
              <a:t>безотпадъчен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Microworld for constructing with cubes</a:t>
            </a:r>
            <a:endParaRPr lang="bg-BG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err="1" smtClean="0"/>
              <a:t>Куби</a:t>
            </a:r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4C41D99-E5A6-499A-942F-6CC26490BF27}" type="slidenum">
              <a:rPr lang="bg-BG" smtClean="0"/>
              <a:pPr/>
              <a:t>8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62385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bg-BG" dirty="0" smtClean="0"/>
              <a:t>Проект </a:t>
            </a:r>
            <a:r>
              <a:rPr lang="en-US" dirty="0" smtClean="0"/>
              <a:t>DALEST</a:t>
            </a:r>
          </a:p>
          <a:p>
            <a:pPr lvl="1"/>
            <a:r>
              <a:rPr lang="bg-BG" dirty="0" smtClean="0"/>
              <a:t>Комплект от 10 приложения по стереометрия за основна и средна образователни степени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Prehistory: PROJECT </a:t>
            </a:r>
            <a:r>
              <a:rPr lang="en-US" dirty="0" err="1" smtClean="0"/>
              <a:t>dalest</a:t>
            </a:r>
            <a:endParaRPr lang="bg-BG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Предистория</a:t>
            </a:r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4C41D99-E5A6-499A-942F-6CC26490BF27}" type="slidenum">
              <a:rPr lang="bg-BG" smtClean="0"/>
              <a:pPr/>
              <a:t>9</a:t>
            </a:fld>
            <a:endParaRPr lang="bg-BG" dirty="0"/>
          </a:p>
        </p:txBody>
      </p:sp>
      <p:pic>
        <p:nvPicPr>
          <p:cNvPr id="1026" name="Picture 2" descr="D:\Pavel\Papers\IMI BAN 2014\images\dales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038600"/>
            <a:ext cx="8686800" cy="2348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564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>
          <a:solidFill>
            <a:srgbClr val="0070C0"/>
          </a:solidFill>
          <a:headEnd type="none" w="med" len="med"/>
          <a:tailEnd type="triangle" w="med" len="lg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2962</TotalTime>
  <Words>955</Words>
  <Application>Microsoft Office PowerPoint</Application>
  <PresentationFormat>On-screen Show (4:3)</PresentationFormat>
  <Paragraphs>246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Custom Design</vt:lpstr>
      <vt:lpstr>ОБРАЗОВАТЕЛНИЯТ СОФТУЕР</vt:lpstr>
      <vt:lpstr>В това представяне</vt:lpstr>
      <vt:lpstr>I. НАЧАЛОТО</vt:lpstr>
      <vt:lpstr>Създаване и пенсиониране</vt:lpstr>
      <vt:lpstr>Нови курсове</vt:lpstr>
      <vt:lpstr>Да се науча, за да науча</vt:lpstr>
      <vt:lpstr>II. КУБИ</vt:lpstr>
      <vt:lpstr>Куби</vt:lpstr>
      <vt:lpstr>Предистория</vt:lpstr>
      <vt:lpstr>В СВЕТА НА КУБЧЕТАТА</vt:lpstr>
      <vt:lpstr>Желанията на потребителите</vt:lpstr>
      <vt:lpstr>Най-голямата опасност</vt:lpstr>
      <vt:lpstr>III. ЕКСПЕРИМЕНТИ</vt:lpstr>
      <vt:lpstr>Тестване с бакалаври</vt:lpstr>
      <vt:lpstr>Резултати</vt:lpstr>
      <vt:lpstr>Тестване с магистри</vt:lpstr>
      <vt:lpstr>Резултати</vt:lpstr>
      <vt:lpstr>Тестване с учители</vt:lpstr>
      <vt:lpstr>Резултати</vt:lpstr>
      <vt:lpstr>Тестване с ученици</vt:lpstr>
      <vt:lpstr>Резултати</vt:lpstr>
      <vt:lpstr>Тестване с преподаватели</vt:lpstr>
      <vt:lpstr>IV. ПРИЛОЖИМОСТ</vt:lpstr>
      <vt:lpstr>Карта на връзките</vt:lpstr>
      <vt:lpstr>Примерни задачи</vt:lpstr>
      <vt:lpstr>Бележка отпреди 40 години</vt:lpstr>
      <vt:lpstr>Изкуство и дизайн</vt:lpstr>
      <vt:lpstr>Забавна математика</vt:lpstr>
      <vt:lpstr>Сметки и шаблони</vt:lpstr>
      <vt:lpstr>Други задачи</vt:lpstr>
      <vt:lpstr>V. ЗАКЛЮЧЕНИЕ</vt:lpstr>
      <vt:lpstr>Заключение</vt:lpstr>
      <vt:lpstr>Бъдещи планове</vt:lpstr>
      <vt:lpstr>Нийл Тайсън</vt:lpstr>
      <vt:lpstr>Обучително оценяване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Образователен софтуер: сливи за смет</dc:title>
  <dc:creator>Pavel Boytchev</dc:creator>
  <cp:lastModifiedBy>Pavel Boytchev</cp:lastModifiedBy>
  <cp:revision>146</cp:revision>
  <dcterms:created xsi:type="dcterms:W3CDTF">2014-11-24T18:02:59Z</dcterms:created>
  <dcterms:modified xsi:type="dcterms:W3CDTF">2014-12-09T12:52:57Z</dcterms:modified>
</cp:coreProperties>
</file>